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93" r:id="rId3"/>
    <p:sldId id="302" r:id="rId4"/>
    <p:sldId id="303" r:id="rId5"/>
    <p:sldId id="309" r:id="rId6"/>
    <p:sldId id="310" r:id="rId7"/>
    <p:sldId id="311" r:id="rId8"/>
    <p:sldId id="295" r:id="rId9"/>
    <p:sldId id="261" r:id="rId10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hael Cretinon" initials="RC" lastIdx="10" clrIdx="0">
    <p:extLst>
      <p:ext uri="{19B8F6BF-5375-455C-9EA6-DF929625EA0E}">
        <p15:presenceInfo xmlns:p15="http://schemas.microsoft.com/office/powerpoint/2012/main" userId="S-1-5-21-3959132723-1523724907-2675230802-134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475"/>
    <a:srgbClr val="E7BFC3"/>
    <a:srgbClr val="006EAB"/>
    <a:srgbClr val="B6C3DC"/>
    <a:srgbClr val="1F497D"/>
    <a:srgbClr val="F4E0E2"/>
    <a:srgbClr val="8EB4E3"/>
    <a:srgbClr val="558FD5"/>
    <a:srgbClr val="AF414C"/>
    <a:srgbClr val="791E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Style moyen 3 - Accentuation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Style moyen 3 - Accentuation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75" autoAdjust="0"/>
  </p:normalViewPr>
  <p:slideViewPr>
    <p:cSldViewPr>
      <p:cViewPr varScale="1">
        <p:scale>
          <a:sx n="102" d="100"/>
          <a:sy n="102" d="100"/>
        </p:scale>
        <p:origin x="69" y="35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3900" y="3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lpha\Missions_en_cours\03_CLUBS\026-06%20Club%20Valorisation\Reunion_34_18062019\Club%20Valorisation%20-&#160;Les%20Syst&#232;mes%20dInformation%20de%20lAdministration%20de%20Fo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lpha\Missions_en_cours\03_CLUBS\026-06%20Club%20Valorisation\Reunion_34_18062019\Club%20Valorisation%20-&#160;Les%20Syst&#232;mes%20dInformation%20de%20lAdministration%20de%20Fo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lpha\Missions_en_cours\03_CLUBS\026-06%20Club%20Valorisation\Reunion_34_18062019\Club%20Valorisation%20-&#160;Les%20Syst&#232;mes%20dInformation%20de%20lAdministration%20de%20Fo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lpha\Missions_en_cours\03_CLUBS\026-06%20Club%20Valorisation\Reunion_34_18062019\Club%20Valorisation%20-&#160;Les%20Syst&#232;mes%20dInformation%20de%20lAdministration%20de%20Fo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'Question 15'!$B$3</c:f>
              <c:strCache>
                <c:ptCount val="1"/>
                <c:pt idx="0">
                  <c:v>Moins de 1 an</c:v>
                </c:pt>
              </c:strCache>
            </c:strRef>
          </c:tx>
          <c:spPr>
            <a:solidFill>
              <a:srgbClr val="AF414C"/>
            </a:solidFill>
            <a:ln>
              <a:prstDash val="solid"/>
            </a:ln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C2C-42A3-B11C-BA55274FFF34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C2C-42A3-B11C-BA55274FFF34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AC2C-42A3-B11C-BA55274FFF34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AC2C-42A3-B11C-BA55274FFF34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C2C-42A3-B11C-BA55274FFF34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C2C-42A3-B11C-BA55274FFF3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'Question 15'!$A$4:$A$11</c:f>
              <c:strCache>
                <c:ptCount val="8"/>
                <c:pt idx="0">
                  <c:v>Reporting d'activité</c:v>
                </c:pt>
                <c:pt idx="1">
                  <c:v>Reporting comptable et périodique</c:v>
                </c:pt>
                <c:pt idx="2">
                  <c:v>Calcul des ratios</c:v>
                </c:pt>
                <c:pt idx="3">
                  <c:v>Contrôles</c:v>
                </c:pt>
                <c:pt idx="4">
                  <c:v>Rapprochements</c:v>
                </c:pt>
                <c:pt idx="5">
                  <c:v>Valorisation Mandats</c:v>
                </c:pt>
                <c:pt idx="6">
                  <c:v>Valorisation PERES</c:v>
                </c:pt>
                <c:pt idx="7">
                  <c:v>Valorisation OPC</c:v>
                </c:pt>
              </c:strCache>
            </c:strRef>
          </c:cat>
          <c:val>
            <c:numRef>
              <c:f>'Question 15'!$B$4:$B$11</c:f>
              <c:numCache>
                <c:formatCode>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0.16669999999999999</c:v>
                </c:pt>
                <c:pt idx="5">
                  <c:v>0</c:v>
                </c:pt>
                <c:pt idx="6">
                  <c:v>0.16669999999999999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61-4E87-93FE-4B76D2C3B4FF}"/>
            </c:ext>
          </c:extLst>
        </c:ser>
        <c:ser>
          <c:idx val="2"/>
          <c:order val="2"/>
          <c:tx>
            <c:strRef>
              <c:f>'Question 15'!$D$3</c:f>
              <c:strCache>
                <c:ptCount val="1"/>
                <c:pt idx="0">
                  <c:v>De 1 à 5 ans</c:v>
                </c:pt>
              </c:strCache>
            </c:strRef>
          </c:tx>
          <c:spPr>
            <a:solidFill>
              <a:srgbClr val="333475"/>
            </a:solidFill>
            <a:ln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'Question 15'!$A$4:$A$11</c:f>
              <c:strCache>
                <c:ptCount val="8"/>
                <c:pt idx="0">
                  <c:v>Reporting d'activité</c:v>
                </c:pt>
                <c:pt idx="1">
                  <c:v>Reporting comptable et périodique</c:v>
                </c:pt>
                <c:pt idx="2">
                  <c:v>Calcul des ratios</c:v>
                </c:pt>
                <c:pt idx="3">
                  <c:v>Contrôles</c:v>
                </c:pt>
                <c:pt idx="4">
                  <c:v>Rapprochements</c:v>
                </c:pt>
                <c:pt idx="5">
                  <c:v>Valorisation Mandats</c:v>
                </c:pt>
                <c:pt idx="6">
                  <c:v>Valorisation PERES</c:v>
                </c:pt>
                <c:pt idx="7">
                  <c:v>Valorisation OPC</c:v>
                </c:pt>
              </c:strCache>
            </c:strRef>
          </c:cat>
          <c:val>
            <c:numRef>
              <c:f>'Question 15'!$D$4:$D$11</c:f>
              <c:numCache>
                <c:formatCode>0%</c:formatCode>
                <c:ptCount val="8"/>
                <c:pt idx="0">
                  <c:v>0.5</c:v>
                </c:pt>
                <c:pt idx="1">
                  <c:v>0.33329999999999999</c:v>
                </c:pt>
                <c:pt idx="2">
                  <c:v>0.66669999999999996</c:v>
                </c:pt>
                <c:pt idx="3">
                  <c:v>0.66669999999999996</c:v>
                </c:pt>
                <c:pt idx="4">
                  <c:v>0.33329999999999999</c:v>
                </c:pt>
                <c:pt idx="5">
                  <c:v>0.33329999999999999</c:v>
                </c:pt>
                <c:pt idx="6">
                  <c:v>0.16669999999999999</c:v>
                </c:pt>
                <c:pt idx="7">
                  <c:v>0.33329999999999999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161-4E87-93FE-4B76D2C3B4FF}"/>
            </c:ext>
          </c:extLst>
        </c:ser>
        <c:ser>
          <c:idx val="4"/>
          <c:order val="4"/>
          <c:tx>
            <c:strRef>
              <c:f>'Question 15'!$F$3</c:f>
              <c:strCache>
                <c:ptCount val="1"/>
                <c:pt idx="0">
                  <c:v>De 5 à 10 ans</c:v>
                </c:pt>
              </c:strCache>
            </c:strRef>
          </c:tx>
          <c:spPr>
            <a:solidFill>
              <a:srgbClr val="006EAB"/>
            </a:solidFill>
            <a:ln>
              <a:prstDash val="solid"/>
            </a:ln>
          </c:spPr>
          <c:invertIfNegative val="0"/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AC2C-42A3-B11C-BA55274FFF3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'Question 15'!$A$4:$A$11</c:f>
              <c:strCache>
                <c:ptCount val="8"/>
                <c:pt idx="0">
                  <c:v>Reporting d'activité</c:v>
                </c:pt>
                <c:pt idx="1">
                  <c:v>Reporting comptable et périodique</c:v>
                </c:pt>
                <c:pt idx="2">
                  <c:v>Calcul des ratios</c:v>
                </c:pt>
                <c:pt idx="3">
                  <c:v>Contrôles</c:v>
                </c:pt>
                <c:pt idx="4">
                  <c:v>Rapprochements</c:v>
                </c:pt>
                <c:pt idx="5">
                  <c:v>Valorisation Mandats</c:v>
                </c:pt>
                <c:pt idx="6">
                  <c:v>Valorisation PERES</c:v>
                </c:pt>
                <c:pt idx="7">
                  <c:v>Valorisation OPC</c:v>
                </c:pt>
              </c:strCache>
            </c:strRef>
          </c:cat>
          <c:val>
            <c:numRef>
              <c:f>'Question 15'!$F$4:$F$11</c:f>
              <c:numCache>
                <c:formatCode>0%</c:formatCode>
                <c:ptCount val="8"/>
                <c:pt idx="0">
                  <c:v>0.16669999999999999</c:v>
                </c:pt>
                <c:pt idx="1">
                  <c:v>0.33329999999999999</c:v>
                </c:pt>
                <c:pt idx="2">
                  <c:v>0</c:v>
                </c:pt>
                <c:pt idx="3">
                  <c:v>0.16669999999999999</c:v>
                </c:pt>
                <c:pt idx="4">
                  <c:v>0.33329999999999999</c:v>
                </c:pt>
                <c:pt idx="5">
                  <c:v>0.33329999999999999</c:v>
                </c:pt>
                <c:pt idx="6">
                  <c:v>0.33329999999999999</c:v>
                </c:pt>
                <c:pt idx="7">
                  <c:v>0.16669999999999999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161-4E87-93FE-4B76D2C3B4FF}"/>
            </c:ext>
          </c:extLst>
        </c:ser>
        <c:ser>
          <c:idx val="6"/>
          <c:order val="6"/>
          <c:tx>
            <c:strRef>
              <c:f>'Question 15'!$H$3</c:f>
              <c:strCache>
                <c:ptCount val="1"/>
                <c:pt idx="0">
                  <c:v>De 10 à 15 ans</c:v>
                </c:pt>
              </c:strCache>
            </c:strRef>
          </c:tx>
          <c:spPr>
            <a:solidFill>
              <a:srgbClr val="E7BFC3"/>
            </a:solidFill>
          </c:spPr>
          <c:invertIfNegative val="0"/>
          <c:dLbls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AC2C-42A3-B11C-BA55274FFF3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chemeClr val="tx1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'Question 15'!$A$4:$A$11</c:f>
              <c:strCache>
                <c:ptCount val="8"/>
                <c:pt idx="0">
                  <c:v>Reporting d'activité</c:v>
                </c:pt>
                <c:pt idx="1">
                  <c:v>Reporting comptable et périodique</c:v>
                </c:pt>
                <c:pt idx="2">
                  <c:v>Calcul des ratios</c:v>
                </c:pt>
                <c:pt idx="3">
                  <c:v>Contrôles</c:v>
                </c:pt>
                <c:pt idx="4">
                  <c:v>Rapprochements</c:v>
                </c:pt>
                <c:pt idx="5">
                  <c:v>Valorisation Mandats</c:v>
                </c:pt>
                <c:pt idx="6">
                  <c:v>Valorisation PERES</c:v>
                </c:pt>
                <c:pt idx="7">
                  <c:v>Valorisation OPC</c:v>
                </c:pt>
              </c:strCache>
            </c:strRef>
          </c:cat>
          <c:val>
            <c:numRef>
              <c:f>'Question 15'!$H$4:$H$11</c:f>
              <c:numCache>
                <c:formatCode>0%</c:formatCode>
                <c:ptCount val="8"/>
                <c:pt idx="0">
                  <c:v>0.16669999999999999</c:v>
                </c:pt>
                <c:pt idx="1">
                  <c:v>0.33329999999999999</c:v>
                </c:pt>
                <c:pt idx="2">
                  <c:v>0.33329999999999999</c:v>
                </c:pt>
                <c:pt idx="3">
                  <c:v>0.16669999999999999</c:v>
                </c:pt>
                <c:pt idx="4">
                  <c:v>0.16669999999999999</c:v>
                </c:pt>
                <c:pt idx="5">
                  <c:v>0.33329999999999999</c:v>
                </c:pt>
                <c:pt idx="6">
                  <c:v>0.16669999999999999</c:v>
                </c:pt>
                <c:pt idx="7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AC2C-42A3-B11C-BA55274FFF34}"/>
            </c:ext>
          </c:extLst>
        </c:ser>
        <c:ser>
          <c:idx val="10"/>
          <c:order val="10"/>
          <c:tx>
            <c:strRef>
              <c:f>'Question 15'!$L$3</c:f>
              <c:strCache>
                <c:ptCount val="1"/>
                <c:pt idx="0">
                  <c:v>N/A</c:v>
                </c:pt>
              </c:strCache>
              <c:extLst xmlns:c15="http://schemas.microsoft.com/office/drawing/2012/chart"/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F0A-4A25-9FD0-5E3730D9CF6B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F0A-4A25-9FD0-5E3730D9CF6B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F0A-4A25-9FD0-5E3730D9CF6B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F0A-4A25-9FD0-5E3730D9CF6B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0A-4A25-9FD0-5E3730D9CF6B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F0A-4A25-9FD0-5E3730D9CF6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'Question 15'!$A$4:$A$11</c:f>
              <c:strCache>
                <c:ptCount val="8"/>
                <c:pt idx="0">
                  <c:v>Reporting d'activité</c:v>
                </c:pt>
                <c:pt idx="1">
                  <c:v>Reporting comptable et périodique</c:v>
                </c:pt>
                <c:pt idx="2">
                  <c:v>Calcul des ratios</c:v>
                </c:pt>
                <c:pt idx="3">
                  <c:v>Contrôles</c:v>
                </c:pt>
                <c:pt idx="4">
                  <c:v>Rapprochements</c:v>
                </c:pt>
                <c:pt idx="5">
                  <c:v>Valorisation Mandats</c:v>
                </c:pt>
                <c:pt idx="6">
                  <c:v>Valorisation PERES</c:v>
                </c:pt>
                <c:pt idx="7">
                  <c:v>Valorisation OPC</c:v>
                </c:pt>
              </c:strCache>
              <c:extLst xmlns:c15="http://schemas.microsoft.com/office/drawing/2012/chart"/>
            </c:strRef>
          </c:cat>
          <c:val>
            <c:numRef>
              <c:f>'Question 15'!$L$4:$L$11</c:f>
              <c:numCache>
                <c:formatCode>0%</c:formatCode>
                <c:ptCount val="8"/>
                <c:pt idx="0">
                  <c:v>0.16669999999999999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0.2</c:v>
                </c:pt>
                <c:pt idx="7">
                  <c:v>0</c:v>
                </c:pt>
              </c:numCache>
              <c:extLst xmlns:c15="http://schemas.microsoft.com/office/drawing/2012/chart"/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14-AC2C-42A3-B11C-BA55274FFF3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10"/>
        <c:axId val="100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'Question 15'!$C$3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rgbClr val="333475"/>
                  </a:solidFill>
                  <a:ln>
                    <a:prstDash val="solid"/>
                  </a:ln>
                </c:spPr>
                <c:invertIfNegative val="0"/>
                <c:dLbls>
                  <c:dLbl>
                    <c:idx val="2"/>
                    <c:delete val="1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01-AC2C-42A3-B11C-BA55274FFF34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wrap="square" lIns="38100" tIns="19050" rIns="38100" bIns="19050" anchor="ctr">
                      <a:spAutoFit/>
                    </a:bodyPr>
                    <a:lstStyle/>
                    <a:p>
                      <a:pPr>
                        <a:defRPr sz="900" b="1">
                          <a:solidFill>
                            <a:schemeClr val="bg1"/>
                          </a:solidFill>
                        </a:defRPr>
                      </a:pPr>
                      <a:endParaRPr lang="fr-FR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'Question 15'!$A$4:$A$11</c15:sqref>
                        </c15:formulaRef>
                      </c:ext>
                    </c:extLst>
                    <c:strCache>
                      <c:ptCount val="8"/>
                      <c:pt idx="0">
                        <c:v>Reporting d'activité</c:v>
                      </c:pt>
                      <c:pt idx="1">
                        <c:v>Reporting comptable et périodique</c:v>
                      </c:pt>
                      <c:pt idx="2">
                        <c:v>Calcul des ratios</c:v>
                      </c:pt>
                      <c:pt idx="3">
                        <c:v>Contrôles</c:v>
                      </c:pt>
                      <c:pt idx="4">
                        <c:v>Rapprochements</c:v>
                      </c:pt>
                      <c:pt idx="5">
                        <c:v>Valorisation Mandats</c:v>
                      </c:pt>
                      <c:pt idx="6">
                        <c:v>Valorisation PERES</c:v>
                      </c:pt>
                      <c:pt idx="7">
                        <c:v>Valorisation OPC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'Question 15'!$C$4:$C$11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1</c:v>
                      </c:pt>
                      <c:pt idx="5">
                        <c:v>0</c:v>
                      </c:pt>
                      <c:pt idx="6">
                        <c:v>1</c:v>
                      </c:pt>
                      <c:pt idx="7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F161-4E87-93FE-4B76D2C3B4FF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'Question 15'!$E$3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1">
                      <a:lumMod val="60000"/>
                      <a:lumOff val="40000"/>
                    </a:schemeClr>
                  </a:solidFill>
                  <a:ln>
                    <a:prstDash val="solid"/>
                  </a:ln>
                </c:spPr>
                <c:invertIfNegative val="0"/>
                <c:dLbls>
                  <c:dLbl>
                    <c:idx val="3"/>
                    <c:delete val="1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00-AC2C-42A3-B11C-BA55274FFF34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wrap="square" lIns="38100" tIns="19050" rIns="38100" bIns="19050" anchor="ctr">
                      <a:spAutoFit/>
                    </a:bodyPr>
                    <a:lstStyle/>
                    <a:p>
                      <a:pPr>
                        <a:defRPr sz="900" b="1">
                          <a:solidFill>
                            <a:schemeClr val="tx1"/>
                          </a:solidFill>
                        </a:defRPr>
                      </a:pPr>
                      <a:endParaRPr lang="fr-FR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'Question 15'!$A$4:$A$11</c15:sqref>
                        </c15:formulaRef>
                      </c:ext>
                    </c:extLst>
                    <c:strCache>
                      <c:ptCount val="8"/>
                      <c:pt idx="0">
                        <c:v>Reporting d'activité</c:v>
                      </c:pt>
                      <c:pt idx="1">
                        <c:v>Reporting comptable et périodique</c:v>
                      </c:pt>
                      <c:pt idx="2">
                        <c:v>Calcul des ratios</c:v>
                      </c:pt>
                      <c:pt idx="3">
                        <c:v>Contrôles</c:v>
                      </c:pt>
                      <c:pt idx="4">
                        <c:v>Rapprochements</c:v>
                      </c:pt>
                      <c:pt idx="5">
                        <c:v>Valorisation Mandats</c:v>
                      </c:pt>
                      <c:pt idx="6">
                        <c:v>Valorisation PERES</c:v>
                      </c:pt>
                      <c:pt idx="7">
                        <c:v>Valorisation OPC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'Question 15'!$E$4:$E$11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3</c:v>
                      </c:pt>
                      <c:pt idx="1">
                        <c:v>2</c:v>
                      </c:pt>
                      <c:pt idx="2">
                        <c:v>4</c:v>
                      </c:pt>
                      <c:pt idx="3">
                        <c:v>4</c:v>
                      </c:pt>
                      <c:pt idx="4">
                        <c:v>2</c:v>
                      </c:pt>
                      <c:pt idx="5">
                        <c:v>2</c:v>
                      </c:pt>
                      <c:pt idx="6">
                        <c:v>1</c:v>
                      </c:pt>
                      <c:pt idx="7">
                        <c:v>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F161-4E87-93FE-4B76D2C3B4FF}"/>
                  </c:ext>
                </c:extLst>
              </c15:ser>
            </c15:filteredBarSeries>
            <c15:filteredBar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'Question 15'!$G$3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prstDash val="solid"/>
                  </a:ln>
                </c:spPr>
                <c:invertIfNegative val="0"/>
                <c:dLbls>
                  <c:dLbl>
                    <c:idx val="0"/>
                    <c:delete val="1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0E-AC2C-42A3-B11C-BA55274FFF34}"/>
                      </c:ext>
                    </c:extLst>
                  </c:dLbl>
                  <c:dLbl>
                    <c:idx val="1"/>
                    <c:delete val="1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0D-AC2C-42A3-B11C-BA55274FFF34}"/>
                      </c:ext>
                    </c:extLst>
                  </c:dLbl>
                  <c:dLbl>
                    <c:idx val="3"/>
                    <c:delete val="1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0C-AC2C-42A3-B11C-BA55274FFF34}"/>
                      </c:ext>
                    </c:extLst>
                  </c:dLbl>
                  <c:dLbl>
                    <c:idx val="4"/>
                    <c:delete val="1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0B-AC2C-42A3-B11C-BA55274FFF34}"/>
                      </c:ext>
                    </c:extLst>
                  </c:dLbl>
                  <c:dLbl>
                    <c:idx val="5"/>
                    <c:delete val="1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0A-AC2C-42A3-B11C-BA55274FFF34}"/>
                      </c:ext>
                    </c:extLst>
                  </c:dLbl>
                  <c:dLbl>
                    <c:idx val="6"/>
                    <c:delete val="1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09-AC2C-42A3-B11C-BA55274FFF34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wrap="square" lIns="38100" tIns="19050" rIns="38100" bIns="19050" anchor="ctr">
                      <a:spAutoFit/>
                    </a:bodyPr>
                    <a:lstStyle/>
                    <a:p>
                      <a:pPr>
                        <a:defRPr sz="900" b="1">
                          <a:solidFill>
                            <a:schemeClr val="tx1"/>
                          </a:solidFill>
                        </a:defRPr>
                      </a:pPr>
                      <a:endParaRPr lang="fr-FR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'Question 15'!$A$4:$A$11</c15:sqref>
                        </c15:formulaRef>
                      </c:ext>
                    </c:extLst>
                    <c:strCache>
                      <c:ptCount val="8"/>
                      <c:pt idx="0">
                        <c:v>Reporting d'activité</c:v>
                      </c:pt>
                      <c:pt idx="1">
                        <c:v>Reporting comptable et périodique</c:v>
                      </c:pt>
                      <c:pt idx="2">
                        <c:v>Calcul des ratios</c:v>
                      </c:pt>
                      <c:pt idx="3">
                        <c:v>Contrôles</c:v>
                      </c:pt>
                      <c:pt idx="4">
                        <c:v>Rapprochements</c:v>
                      </c:pt>
                      <c:pt idx="5">
                        <c:v>Valorisation Mandats</c:v>
                      </c:pt>
                      <c:pt idx="6">
                        <c:v>Valorisation PERES</c:v>
                      </c:pt>
                      <c:pt idx="7">
                        <c:v>Valorisation OPC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'Question 15'!$G$4:$G$11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1</c:v>
                      </c:pt>
                      <c:pt idx="1">
                        <c:v>2</c:v>
                      </c:pt>
                      <c:pt idx="2">
                        <c:v>0</c:v>
                      </c:pt>
                      <c:pt idx="3">
                        <c:v>1</c:v>
                      </c:pt>
                      <c:pt idx="4">
                        <c:v>2</c:v>
                      </c:pt>
                      <c:pt idx="5">
                        <c:v>2</c:v>
                      </c:pt>
                      <c:pt idx="6">
                        <c:v>2</c:v>
                      </c:pt>
                      <c:pt idx="7">
                        <c:v>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F161-4E87-93FE-4B76D2C3B4FF}"/>
                  </c:ext>
                </c:extLst>
              </c15:ser>
            </c15:filteredBarSeries>
            <c15:filteredBar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'Question 15'!$I$3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'Question 15'!$A$4:$A$11</c15:sqref>
                        </c15:formulaRef>
                      </c:ext>
                    </c:extLst>
                    <c:strCache>
                      <c:ptCount val="8"/>
                      <c:pt idx="0">
                        <c:v>Reporting d'activité</c:v>
                      </c:pt>
                      <c:pt idx="1">
                        <c:v>Reporting comptable et périodique</c:v>
                      </c:pt>
                      <c:pt idx="2">
                        <c:v>Calcul des ratios</c:v>
                      </c:pt>
                      <c:pt idx="3">
                        <c:v>Contrôles</c:v>
                      </c:pt>
                      <c:pt idx="4">
                        <c:v>Rapprochements</c:v>
                      </c:pt>
                      <c:pt idx="5">
                        <c:v>Valorisation Mandats</c:v>
                      </c:pt>
                      <c:pt idx="6">
                        <c:v>Valorisation PERES</c:v>
                      </c:pt>
                      <c:pt idx="7">
                        <c:v>Valorisation OPC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'Question 15'!$I$4:$I$11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1</c:v>
                      </c:pt>
                      <c:pt idx="1">
                        <c:v>2</c:v>
                      </c:pt>
                      <c:pt idx="2">
                        <c:v>2</c:v>
                      </c:pt>
                      <c:pt idx="3">
                        <c:v>1</c:v>
                      </c:pt>
                      <c:pt idx="4">
                        <c:v>1</c:v>
                      </c:pt>
                      <c:pt idx="5">
                        <c:v>2</c:v>
                      </c:pt>
                      <c:pt idx="6">
                        <c:v>1</c:v>
                      </c:pt>
                      <c:pt idx="7">
                        <c:v>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1-AC2C-42A3-B11C-BA55274FFF34}"/>
                  </c:ext>
                </c:extLst>
              </c15:ser>
            </c15:filteredBarSeries>
            <c15:filteredBar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'Question 15'!$J$3</c15:sqref>
                        </c15:formulaRef>
                      </c:ext>
                    </c:extLst>
                    <c:strCache>
                      <c:ptCount val="1"/>
                      <c:pt idx="0">
                        <c:v>Plus de 15 ans</c:v>
                      </c:pt>
                    </c:strCache>
                  </c:strRef>
                </c:tx>
                <c:invertIfNegative val="0"/>
                <c:dLbls>
                  <c:delete val="1"/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'Question 15'!$A$4:$A$11</c15:sqref>
                        </c15:formulaRef>
                      </c:ext>
                    </c:extLst>
                    <c:strCache>
                      <c:ptCount val="8"/>
                      <c:pt idx="0">
                        <c:v>Reporting d'activité</c:v>
                      </c:pt>
                      <c:pt idx="1">
                        <c:v>Reporting comptable et périodique</c:v>
                      </c:pt>
                      <c:pt idx="2">
                        <c:v>Calcul des ratios</c:v>
                      </c:pt>
                      <c:pt idx="3">
                        <c:v>Contrôles</c:v>
                      </c:pt>
                      <c:pt idx="4">
                        <c:v>Rapprochements</c:v>
                      </c:pt>
                      <c:pt idx="5">
                        <c:v>Valorisation Mandats</c:v>
                      </c:pt>
                      <c:pt idx="6">
                        <c:v>Valorisation PERES</c:v>
                      </c:pt>
                      <c:pt idx="7">
                        <c:v>Valorisation OPC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'Question 15'!$J$4:$J$11</c15:sqref>
                        </c15:formulaRef>
                      </c:ext>
                    </c:extLst>
                    <c:numCache>
                      <c:formatCode>0.00%</c:formatCode>
                      <c:ptCount val="8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2-AC2C-42A3-B11C-BA55274FFF34}"/>
                  </c:ext>
                </c:extLst>
              </c15:ser>
            </c15:filteredBarSeries>
            <c15:filteredBarSeries>
              <c15:ser>
                <c:idx val="9"/>
                <c:order val="9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'Question 15'!$K$3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'Question 15'!$A$4:$A$11</c15:sqref>
                        </c15:formulaRef>
                      </c:ext>
                    </c:extLst>
                    <c:strCache>
                      <c:ptCount val="8"/>
                      <c:pt idx="0">
                        <c:v>Reporting d'activité</c:v>
                      </c:pt>
                      <c:pt idx="1">
                        <c:v>Reporting comptable et périodique</c:v>
                      </c:pt>
                      <c:pt idx="2">
                        <c:v>Calcul des ratios</c:v>
                      </c:pt>
                      <c:pt idx="3">
                        <c:v>Contrôles</c:v>
                      </c:pt>
                      <c:pt idx="4">
                        <c:v>Rapprochements</c:v>
                      </c:pt>
                      <c:pt idx="5">
                        <c:v>Valorisation Mandats</c:v>
                      </c:pt>
                      <c:pt idx="6">
                        <c:v>Valorisation PERES</c:v>
                      </c:pt>
                      <c:pt idx="7">
                        <c:v>Valorisation OPC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'Question 15'!$K$4:$K$11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3-AC2C-42A3-B11C-BA55274FFF34}"/>
                  </c:ext>
                </c:extLst>
              </c15:ser>
            </c15:filteredBarSeries>
            <c15:filteredBarSeries>
              <c15:ser>
                <c:idx val="11"/>
                <c:order val="1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'Question 15'!$M$3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'Question 15'!$A$4:$A$11</c15:sqref>
                        </c15:formulaRef>
                      </c:ext>
                    </c:extLst>
                    <c:strCache>
                      <c:ptCount val="8"/>
                      <c:pt idx="0">
                        <c:v>Reporting d'activité</c:v>
                      </c:pt>
                      <c:pt idx="1">
                        <c:v>Reporting comptable et périodique</c:v>
                      </c:pt>
                      <c:pt idx="2">
                        <c:v>Calcul des ratios</c:v>
                      </c:pt>
                      <c:pt idx="3">
                        <c:v>Contrôles</c:v>
                      </c:pt>
                      <c:pt idx="4">
                        <c:v>Rapprochements</c:v>
                      </c:pt>
                      <c:pt idx="5">
                        <c:v>Valorisation Mandats</c:v>
                      </c:pt>
                      <c:pt idx="6">
                        <c:v>Valorisation PERES</c:v>
                      </c:pt>
                      <c:pt idx="7">
                        <c:v>Valorisation OPC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'Question 15'!$M$4:$M$11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1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1</c:v>
                      </c:pt>
                      <c:pt idx="7">
                        <c:v>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5-AC2C-42A3-B11C-BA55274FFF34}"/>
                  </c:ext>
                </c:extLst>
              </c15:ser>
            </c15:filteredBarSeries>
          </c:ext>
        </c:extLst>
      </c:barChart>
      <c:valAx>
        <c:axId val="10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crossAx val="10"/>
        <c:crosses val="autoZero"/>
        <c:crossBetween val="between"/>
      </c:valAx>
      <c:catAx>
        <c:axId val="1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00"/>
        <c:crosses val="autoZero"/>
        <c:auto val="0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7.6082179494868047E-3"/>
          <c:y val="0.85621504801037607"/>
          <c:w val="0.97625766080416176"/>
          <c:h val="0.13233279779733895"/>
        </c:manualLayout>
      </c:layout>
      <c:overlay val="0"/>
    </c:legend>
    <c:plotVisOnly val="0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'Question 13'!$B$3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rgbClr val="00B050"/>
            </a:solidFill>
            <a:ln>
              <a:prstDash val="solid"/>
            </a:ln>
          </c:spPr>
          <c:dPt>
            <c:idx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3883-4DA6-9326-E95B21713D22}"/>
              </c:ext>
            </c:extLst>
          </c:dPt>
          <c:dPt>
            <c:idx val="1"/>
            <c:bubble3D val="0"/>
            <c:spPr>
              <a:solidFill>
                <a:srgbClr val="AF414C"/>
              </a:solidFill>
              <a:ln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3883-4DA6-9326-E95B21713D22}"/>
              </c:ext>
            </c:extLst>
          </c:dPt>
          <c:dPt>
            <c:idx val="2"/>
            <c:bubble3D val="0"/>
            <c:spPr>
              <a:solidFill>
                <a:srgbClr val="E7BFC3"/>
              </a:solidFill>
              <a:ln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B450-4020-A1E5-98791E91EE52}"/>
              </c:ext>
            </c:extLst>
          </c:dPt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400" b="1">
                      <a:solidFill>
                        <a:schemeClr val="tx1"/>
                      </a:solidFill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B450-4020-A1E5-98791E91EE52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5F9-4E3B-BD51-3AAC0AB64E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'Question 13'!$A$4:$A$6</c:f>
              <c:strCache>
                <c:ptCount val="3"/>
                <c:pt idx="0">
                  <c:v>"Best of breed"</c:v>
                </c:pt>
                <c:pt idx="1">
                  <c:v>"Tout en un"</c:v>
                </c:pt>
                <c:pt idx="2">
                  <c:v>Ni l'un ni l'autre</c:v>
                </c:pt>
              </c:strCache>
              <c:extLst/>
            </c:strRef>
          </c:cat>
          <c:val>
            <c:numRef>
              <c:f>'Question 13'!$B$4:$B$6</c:f>
              <c:numCache>
                <c:formatCode>0%</c:formatCode>
                <c:ptCount val="3"/>
                <c:pt idx="0">
                  <c:v>0.72</c:v>
                </c:pt>
                <c:pt idx="1">
                  <c:v>0.14000000000000001</c:v>
                </c:pt>
                <c:pt idx="2">
                  <c:v>0.1429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3883-4DA6-9326-E95B21713D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fr-FR"/>
        </a:p>
      </c:txPr>
    </c:legend>
    <c:plotVisOnly val="0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1"/>
          <c:order val="1"/>
          <c:tx>
            <c:strRef>
              <c:f>'Question 19'!$C$3</c:f>
              <c:strCache>
                <c:ptCount val="1"/>
                <c:pt idx="0">
                  <c:v>Big Data</c:v>
                </c:pt>
              </c:strCache>
            </c:strRef>
          </c:tx>
          <c:spPr>
            <a:solidFill>
              <a:srgbClr val="AF414C"/>
            </a:solidFill>
            <a:ln>
              <a:prstDash val="solid"/>
            </a:ln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2FC7-4E9F-BFE6-2B2847CAF21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2FC7-4E9F-BFE6-2B2847CAF2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'Question 19'!$A$4:$A$13</c:f>
              <c:strCache>
                <c:ptCount val="4"/>
                <c:pt idx="0">
                  <c:v>Reporting comptable et périodique</c:v>
                </c:pt>
                <c:pt idx="1">
                  <c:v>Reporting réglementaire</c:v>
                </c:pt>
                <c:pt idx="2">
                  <c:v>Reporting d'activité</c:v>
                </c:pt>
                <c:pt idx="3">
                  <c:v>Reporting financier</c:v>
                </c:pt>
              </c:strCache>
              <c:extLst/>
            </c:strRef>
          </c:cat>
          <c:val>
            <c:numRef>
              <c:f>'Question 19'!$C$4:$C$13</c:f>
              <c:numCache>
                <c:formatCode>0%</c:formatCode>
                <c:ptCount val="4"/>
                <c:pt idx="0">
                  <c:v>0.17</c:v>
                </c:pt>
                <c:pt idx="1">
                  <c:v>0</c:v>
                </c:pt>
                <c:pt idx="2">
                  <c:v>0.17</c:v>
                </c:pt>
                <c:pt idx="3">
                  <c:v>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956F-4BD5-A573-D36BAAFF2874}"/>
            </c:ext>
          </c:extLst>
        </c:ser>
        <c:ser>
          <c:idx val="5"/>
          <c:order val="5"/>
          <c:tx>
            <c:strRef>
              <c:f>'Question 19'!$G$3</c:f>
              <c:strCache>
                <c:ptCount val="1"/>
                <c:pt idx="0">
                  <c:v>Pas de nouvelles technologies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solidFill>
                      <a:schemeClr val="tx1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'Question 19'!$A$4:$A$13</c:f>
              <c:strCache>
                <c:ptCount val="4"/>
                <c:pt idx="0">
                  <c:v>Reporting comptable et périodique</c:v>
                </c:pt>
                <c:pt idx="1">
                  <c:v>Reporting réglementaire</c:v>
                </c:pt>
                <c:pt idx="2">
                  <c:v>Reporting d'activité</c:v>
                </c:pt>
                <c:pt idx="3">
                  <c:v>Reporting financier</c:v>
                </c:pt>
              </c:strCache>
              <c:extLst/>
            </c:strRef>
          </c:cat>
          <c:val>
            <c:numRef>
              <c:f>'Question 19'!$G$4:$G$13</c:f>
              <c:numCache>
                <c:formatCode>0%</c:formatCode>
                <c:ptCount val="4"/>
                <c:pt idx="0">
                  <c:v>0.5</c:v>
                </c:pt>
                <c:pt idx="1">
                  <c:v>0.5</c:v>
                </c:pt>
                <c:pt idx="2">
                  <c:v>0.33</c:v>
                </c:pt>
                <c:pt idx="3">
                  <c:v>0.5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12-2FC7-4E9F-BFE6-2B2847CAF217}"/>
            </c:ext>
          </c:extLst>
        </c:ser>
        <c:ser>
          <c:idx val="6"/>
          <c:order val="6"/>
          <c:tx>
            <c:strRef>
              <c:f>'Question 19'!$H$3</c:f>
              <c:strCache>
                <c:ptCount val="1"/>
                <c:pt idx="0">
                  <c:v>Cloud</c:v>
                </c:pt>
              </c:strCache>
              <c:extLst xmlns:c15="http://schemas.microsoft.com/office/drawing/2012/chart"/>
            </c:strRef>
          </c:tx>
          <c:spPr>
            <a:solidFill>
              <a:schemeClr val="bg1">
                <a:lumMod val="65000"/>
              </a:schemeClr>
            </a:solidFill>
          </c:spPr>
          <c:invertIfNegative val="0"/>
          <c:dLbls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2D4-4E06-95F4-98AC4D0EBB1D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'Question 19'!$A$4:$A$13</c:f>
              <c:strCache>
                <c:ptCount val="4"/>
                <c:pt idx="0">
                  <c:v>Reporting comptable et périodique</c:v>
                </c:pt>
                <c:pt idx="1">
                  <c:v>Reporting réglementaire</c:v>
                </c:pt>
                <c:pt idx="2">
                  <c:v>Reporting d'activité</c:v>
                </c:pt>
                <c:pt idx="3">
                  <c:v>Reporting financier</c:v>
                </c:pt>
              </c:strCache>
              <c:extLst xmlns:c15="http://schemas.microsoft.com/office/drawing/2012/chart"/>
            </c:strRef>
          </c:cat>
          <c:val>
            <c:numRef>
              <c:f>'Question 19'!$H$4:$H$13</c:f>
              <c:numCache>
                <c:formatCode>0%</c:formatCode>
                <c:ptCount val="4"/>
                <c:pt idx="0">
                  <c:v>0</c:v>
                </c:pt>
                <c:pt idx="1">
                  <c:v>0.17</c:v>
                </c:pt>
                <c:pt idx="2">
                  <c:v>0</c:v>
                </c:pt>
                <c:pt idx="3">
                  <c:v>0</c:v>
                </c:pt>
              </c:numCache>
              <c:extLst xmlns:c15="http://schemas.microsoft.com/office/drawing/2012/chart"/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13-2FC7-4E9F-BFE6-2B2847CAF2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"/>
        <c:axId val="10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'Question 19'!$B$3</c15:sqref>
                        </c15:formulaRef>
                      </c:ext>
                    </c:extLst>
                    <c:strCache>
                      <c:ptCount val="1"/>
                      <c:pt idx="0">
                        <c:v>API</c:v>
                      </c:pt>
                    </c:strCache>
                  </c:strRef>
                </c:tx>
                <c:spPr>
                  <a:solidFill>
                    <a:srgbClr val="333475"/>
                  </a:solidFill>
                  <a:ln>
                    <a:prstDash val="solid"/>
                  </a:ln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'Question 19'!$A$4:$A$13</c15:sqref>
                        </c15:formulaRef>
                      </c:ext>
                    </c:extLst>
                    <c:strCache>
                      <c:ptCount val="4"/>
                      <c:pt idx="0">
                        <c:v>Reporting comptable et périodique</c:v>
                      </c:pt>
                      <c:pt idx="1">
                        <c:v>Reporting réglementaire</c:v>
                      </c:pt>
                      <c:pt idx="2">
                        <c:v>Reporting d'activité</c:v>
                      </c:pt>
                      <c:pt idx="3">
                        <c:v>Reporting financier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'Question 19'!$B$4:$B$13</c15:sqref>
                        </c15:formulaRef>
                      </c:ext>
                    </c:extLst>
                    <c:numCache>
                      <c:formatCode>0%</c:formatCode>
                      <c:ptCount val="4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0-956F-4BD5-A573-D36BAAFF2874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'Question 19'!$D$3</c15:sqref>
                        </c15:formulaRef>
                      </c:ext>
                    </c:extLst>
                    <c:strCache>
                      <c:ptCount val="1"/>
                      <c:pt idx="0">
                        <c:v>IA</c:v>
                      </c:pt>
                    </c:strCache>
                  </c:strRef>
                </c:tx>
                <c:spPr>
                  <a:solidFill>
                    <a:srgbClr val="E7BFC3"/>
                  </a:solidFill>
                  <a:ln>
                    <a:prstDash val="solid"/>
                  </a:ln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'Question 19'!$A$4:$A$13</c15:sqref>
                        </c15:formulaRef>
                      </c:ext>
                    </c:extLst>
                    <c:strCache>
                      <c:ptCount val="4"/>
                      <c:pt idx="0">
                        <c:v>Reporting comptable et périodique</c:v>
                      </c:pt>
                      <c:pt idx="1">
                        <c:v>Reporting réglementaire</c:v>
                      </c:pt>
                      <c:pt idx="2">
                        <c:v>Reporting d'activité</c:v>
                      </c:pt>
                      <c:pt idx="3">
                        <c:v>Reporting financier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'Question 19'!$D$4:$D$13</c15:sqref>
                        </c15:formulaRef>
                      </c:ext>
                    </c:extLst>
                    <c:numCache>
                      <c:formatCode>0%</c:formatCode>
                      <c:ptCount val="4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956F-4BD5-A573-D36BAAFF2874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'Question 19'!$E$3</c15:sqref>
                        </c15:formulaRef>
                      </c:ext>
                    </c:extLst>
                    <c:strCache>
                      <c:ptCount val="1"/>
                      <c:pt idx="0">
                        <c:v>Robotique / RPA</c:v>
                      </c:pt>
                    </c:strCache>
                  </c:strRef>
                </c:tx>
                <c:spPr>
                  <a:solidFill>
                    <a:srgbClr val="006EAB"/>
                  </a:solidFill>
                  <a:ln>
                    <a:prstDash val="solid"/>
                  </a:ln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'Question 19'!$A$4:$A$13</c15:sqref>
                        </c15:formulaRef>
                      </c:ext>
                    </c:extLst>
                    <c:strCache>
                      <c:ptCount val="4"/>
                      <c:pt idx="0">
                        <c:v>Reporting comptable et périodique</c:v>
                      </c:pt>
                      <c:pt idx="1">
                        <c:v>Reporting réglementaire</c:v>
                      </c:pt>
                      <c:pt idx="2">
                        <c:v>Reporting d'activité</c:v>
                      </c:pt>
                      <c:pt idx="3">
                        <c:v>Reporting financier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'Question 19'!$E$4:$E$13</c15:sqref>
                        </c15:formulaRef>
                      </c:ext>
                    </c:extLst>
                    <c:numCache>
                      <c:formatCode>0%</c:formatCode>
                      <c:ptCount val="4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956F-4BD5-A573-D36BAAFF2874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'Question 19'!$F$3</c15:sqref>
                        </c15:formulaRef>
                      </c:ext>
                    </c:extLst>
                    <c:strCache>
                      <c:ptCount val="1"/>
                      <c:pt idx="0">
                        <c:v>DTL / Blockchain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prstDash val="solid"/>
                  </a:ln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'Question 19'!$A$4:$A$13</c15:sqref>
                        </c15:formulaRef>
                      </c:ext>
                    </c:extLst>
                    <c:strCache>
                      <c:ptCount val="4"/>
                      <c:pt idx="0">
                        <c:v>Reporting comptable et périodique</c:v>
                      </c:pt>
                      <c:pt idx="1">
                        <c:v>Reporting réglementaire</c:v>
                      </c:pt>
                      <c:pt idx="2">
                        <c:v>Reporting d'activité</c:v>
                      </c:pt>
                      <c:pt idx="3">
                        <c:v>Reporting financier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'Question 19'!$F$4:$F$13</c15:sqref>
                        </c15:formulaRef>
                      </c:ext>
                    </c:extLst>
                    <c:numCache>
                      <c:formatCode>0%</c:formatCode>
                      <c:ptCount val="4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956F-4BD5-A573-D36BAAFF2874}"/>
                  </c:ext>
                </c:extLst>
              </c15:ser>
            </c15:filteredBarSeries>
            <c15:filteredBar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'Question 19'!#REF!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:tx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'Question 19'!$A$4:$A$13</c15:sqref>
                        </c15:formulaRef>
                      </c:ext>
                    </c:extLst>
                    <c:strCache>
                      <c:ptCount val="4"/>
                      <c:pt idx="0">
                        <c:v>Reporting comptable et périodique</c:v>
                      </c:pt>
                      <c:pt idx="1">
                        <c:v>Reporting réglementaire</c:v>
                      </c:pt>
                      <c:pt idx="2">
                        <c:v>Reporting d'activité</c:v>
                      </c:pt>
                      <c:pt idx="3">
                        <c:v>Reporting financier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'Question 19'!#REF!</c15:sqref>
                        </c15:formulaRef>
                      </c:ext>
                    </c:extLst>
                    <c:numCache>
                      <c:formatCode>General</c:formatCode>
                      <c:ptCount val="1"/>
                      <c:pt idx="0">
                        <c:v>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4-2FC7-4E9F-BFE6-2B2847CAF217}"/>
                  </c:ext>
                </c:extLst>
              </c15:ser>
            </c15:filteredBarSeries>
            <c15:filteredBar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'Question 19'!$I$3</c15:sqref>
                        </c15:formulaRef>
                      </c:ext>
                    </c:extLst>
                    <c:strCache>
                      <c:ptCount val="1"/>
                      <c:pt idx="0">
                        <c:v>N/A</c:v>
                      </c:pt>
                    </c:strCache>
                  </c:strRef>
                </c:tx>
                <c:spPr>
                  <a:solidFill>
                    <a:schemeClr val="bg1">
                      <a:lumMod val="65000"/>
                    </a:schemeClr>
                  </a:solidFill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'Question 19'!$A$4:$A$13</c15:sqref>
                        </c15:formulaRef>
                      </c:ext>
                    </c:extLst>
                    <c:strCache>
                      <c:ptCount val="4"/>
                      <c:pt idx="0">
                        <c:v>Reporting comptable et périodique</c:v>
                      </c:pt>
                      <c:pt idx="1">
                        <c:v>Reporting réglementaire</c:v>
                      </c:pt>
                      <c:pt idx="2">
                        <c:v>Reporting d'activité</c:v>
                      </c:pt>
                      <c:pt idx="3">
                        <c:v>Reporting financier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'Question 19'!$I$4:$I$13</c15:sqref>
                        </c15:formulaRef>
                      </c:ext>
                    </c:extLst>
                    <c:numCache>
                      <c:formatCode>0%</c:formatCode>
                      <c:ptCount val="4"/>
                      <c:pt idx="0">
                        <c:v>0.33</c:v>
                      </c:pt>
                      <c:pt idx="1">
                        <c:v>0.33</c:v>
                      </c:pt>
                      <c:pt idx="2">
                        <c:v>0.5</c:v>
                      </c:pt>
                      <c:pt idx="3">
                        <c:v>0.5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5-2FC7-4E9F-BFE6-2B2847CAF217}"/>
                  </c:ext>
                </c:extLst>
              </c15:ser>
            </c15:filteredBarSeries>
          </c:ext>
        </c:extLst>
      </c:barChart>
      <c:valAx>
        <c:axId val="100"/>
        <c:scaling>
          <c:orientation val="minMax"/>
          <c:max val="0.60000000000000009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spPr>
          <a:ln w="0"/>
        </c:spPr>
        <c:txPr>
          <a:bodyPr/>
          <a:lstStyle/>
          <a:p>
            <a: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pPr>
            <a:endParaRPr lang="fr-FR"/>
          </a:p>
        </c:txPr>
        <c:crossAx val="10"/>
        <c:crosses val="autoZero"/>
        <c:crossBetween val="between"/>
        <c:majorUnit val="0.1"/>
      </c:valAx>
      <c:catAx>
        <c:axId val="1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pPr>
            <a:endParaRPr lang="fr-FR"/>
          </a:p>
        </c:txPr>
        <c:crossAx val="100"/>
        <c:crosses val="autoZero"/>
        <c:auto val="0"/>
        <c:lblAlgn val="ctr"/>
        <c:lblOffset val="100"/>
        <c:noMultiLvlLbl val="0"/>
      </c:catAx>
      <c:spPr>
        <a:noFill/>
        <a:ln w="25400">
          <a:noFill/>
        </a:ln>
      </c:spPr>
    </c:plotArea>
    <c:plotVisOnly val="0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'Question 19'!$B$3</c:f>
              <c:strCache>
                <c:ptCount val="1"/>
                <c:pt idx="0">
                  <c:v>API</c:v>
                </c:pt>
              </c:strCache>
            </c:strRef>
          </c:tx>
          <c:spPr>
            <a:solidFill>
              <a:srgbClr val="333475"/>
            </a:solidFill>
            <a:ln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'Question 19'!$A$4:$A$13</c:f>
              <c:strCache>
                <c:ptCount val="6"/>
                <c:pt idx="0">
                  <c:v>Contrôles</c:v>
                </c:pt>
                <c:pt idx="1">
                  <c:v>Rapprochements</c:v>
                </c:pt>
                <c:pt idx="2">
                  <c:v>Calcul des ratios</c:v>
                </c:pt>
                <c:pt idx="3">
                  <c:v>Valorisation Mandats</c:v>
                </c:pt>
                <c:pt idx="4">
                  <c:v>Valorisation PERES</c:v>
                </c:pt>
                <c:pt idx="5">
                  <c:v>Valorisation OPC</c:v>
                </c:pt>
              </c:strCache>
              <c:extLst/>
            </c:strRef>
          </c:cat>
          <c:val>
            <c:numRef>
              <c:f>'Question 19'!$B$4:$B$13</c:f>
              <c:numCache>
                <c:formatCode>0%</c:formatCode>
                <c:ptCount val="6"/>
                <c:pt idx="0">
                  <c:v>0.33</c:v>
                </c:pt>
                <c:pt idx="1">
                  <c:v>0.5</c:v>
                </c:pt>
                <c:pt idx="2">
                  <c:v>0.17</c:v>
                </c:pt>
                <c:pt idx="3">
                  <c:v>0.67</c:v>
                </c:pt>
                <c:pt idx="4">
                  <c:v>0.6</c:v>
                </c:pt>
                <c:pt idx="5">
                  <c:v>0.67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CF98-441D-BEA5-57243122836C}"/>
            </c:ext>
          </c:extLst>
        </c:ser>
        <c:ser>
          <c:idx val="2"/>
          <c:order val="2"/>
          <c:tx>
            <c:strRef>
              <c:f>'Question 19'!$D$3</c:f>
              <c:strCache>
                <c:ptCount val="1"/>
                <c:pt idx="0">
                  <c:v>IA</c:v>
                </c:pt>
              </c:strCache>
            </c:strRef>
          </c:tx>
          <c:spPr>
            <a:solidFill>
              <a:srgbClr val="E7BFC3"/>
            </a:solidFill>
            <a:ln>
              <a:prstDash val="solid"/>
            </a:ln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F98-441D-BEA5-57243122836C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F98-441D-BEA5-57243122836C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F98-441D-BEA5-57243122836C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F98-441D-BEA5-57243122836C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F98-441D-BEA5-5724312283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'Question 19'!$A$4:$A$13</c:f>
              <c:strCache>
                <c:ptCount val="6"/>
                <c:pt idx="0">
                  <c:v>Contrôles</c:v>
                </c:pt>
                <c:pt idx="1">
                  <c:v>Rapprochements</c:v>
                </c:pt>
                <c:pt idx="2">
                  <c:v>Calcul des ratios</c:v>
                </c:pt>
                <c:pt idx="3">
                  <c:v>Valorisation Mandats</c:v>
                </c:pt>
                <c:pt idx="4">
                  <c:v>Valorisation PERES</c:v>
                </c:pt>
                <c:pt idx="5">
                  <c:v>Valorisation OPC</c:v>
                </c:pt>
              </c:strCache>
              <c:extLst/>
            </c:strRef>
          </c:cat>
          <c:val>
            <c:numRef>
              <c:f>'Question 19'!$D$4:$D$13</c:f>
              <c:numCache>
                <c:formatCode>0%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0.17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  <c:extLst/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6-CF98-441D-BEA5-57243122836C}"/>
            </c:ext>
          </c:extLst>
        </c:ser>
        <c:ser>
          <c:idx val="3"/>
          <c:order val="3"/>
          <c:tx>
            <c:strRef>
              <c:f>'Question 19'!$E$3</c:f>
              <c:strCache>
                <c:ptCount val="1"/>
                <c:pt idx="0">
                  <c:v>Robotique / RPA</c:v>
                </c:pt>
              </c:strCache>
            </c:strRef>
          </c:tx>
          <c:spPr>
            <a:solidFill>
              <a:srgbClr val="006EAB"/>
            </a:solidFill>
            <a:ln>
              <a:prstDash val="solid"/>
            </a:ln>
          </c:spPr>
          <c:invertIfNegative val="0"/>
          <c:dLbls>
            <c:dLbl>
              <c:idx val="2"/>
              <c:layout>
                <c:manualLayout>
                  <c:x val="-0.11824873371434767"/>
                  <c:y val="4.83623259765468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CF98-441D-BEA5-5724312283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solidFill>
                      <a:schemeClr val="tx1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'Question 19'!$A$4:$A$13</c:f>
              <c:strCache>
                <c:ptCount val="6"/>
                <c:pt idx="0">
                  <c:v>Contrôles</c:v>
                </c:pt>
                <c:pt idx="1">
                  <c:v>Rapprochements</c:v>
                </c:pt>
                <c:pt idx="2">
                  <c:v>Calcul des ratios</c:v>
                </c:pt>
                <c:pt idx="3">
                  <c:v>Valorisation Mandats</c:v>
                </c:pt>
                <c:pt idx="4">
                  <c:v>Valorisation PERES</c:v>
                </c:pt>
                <c:pt idx="5">
                  <c:v>Valorisation OPC</c:v>
                </c:pt>
              </c:strCache>
              <c:extLst/>
            </c:strRef>
          </c:cat>
          <c:val>
            <c:numRef>
              <c:f>'Question 19'!$E$4:$E$13</c:f>
              <c:numCache>
                <c:formatCode>0%</c:formatCode>
                <c:ptCount val="6"/>
                <c:pt idx="0">
                  <c:v>0.5</c:v>
                </c:pt>
                <c:pt idx="1">
                  <c:v>0.33</c:v>
                </c:pt>
                <c:pt idx="2">
                  <c:v>0.17</c:v>
                </c:pt>
                <c:pt idx="3">
                  <c:v>0.17</c:v>
                </c:pt>
                <c:pt idx="4">
                  <c:v>0.2</c:v>
                </c:pt>
                <c:pt idx="5">
                  <c:v>0.17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7-CF98-441D-BEA5-57243122836C}"/>
            </c:ext>
          </c:extLst>
        </c:ser>
        <c:ser>
          <c:idx val="5"/>
          <c:order val="5"/>
          <c:tx>
            <c:strRef>
              <c:f>'Question 19'!$G$3</c:f>
              <c:strCache>
                <c:ptCount val="1"/>
                <c:pt idx="0">
                  <c:v>Pas de nouvelles technologies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solidFill>
                      <a:schemeClr val="tx1"/>
                    </a:solidFill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'Question 19'!$A$4:$A$13</c:f>
              <c:strCache>
                <c:ptCount val="6"/>
                <c:pt idx="0">
                  <c:v>Contrôles</c:v>
                </c:pt>
                <c:pt idx="1">
                  <c:v>Rapprochements</c:v>
                </c:pt>
                <c:pt idx="2">
                  <c:v>Calcul des ratios</c:v>
                </c:pt>
                <c:pt idx="3">
                  <c:v>Valorisation Mandats</c:v>
                </c:pt>
                <c:pt idx="4">
                  <c:v>Valorisation PERES</c:v>
                </c:pt>
                <c:pt idx="5">
                  <c:v>Valorisation OPC</c:v>
                </c:pt>
              </c:strCache>
              <c:extLst/>
            </c:strRef>
          </c:cat>
          <c:val>
            <c:numRef>
              <c:f>'Question 19'!$G$4:$G$13</c:f>
              <c:numCache>
                <c:formatCode>0%</c:formatCode>
                <c:ptCount val="6"/>
                <c:pt idx="0">
                  <c:v>0.33</c:v>
                </c:pt>
                <c:pt idx="1">
                  <c:v>0.33</c:v>
                </c:pt>
                <c:pt idx="2">
                  <c:v>0.5</c:v>
                </c:pt>
                <c:pt idx="3">
                  <c:v>0.17</c:v>
                </c:pt>
                <c:pt idx="4">
                  <c:v>0.2</c:v>
                </c:pt>
                <c:pt idx="5">
                  <c:v>0.17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8-CF98-441D-BEA5-5724312283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"/>
        <c:axId val="100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'Question 19'!$C$3</c15:sqref>
                        </c15:formulaRef>
                      </c:ext>
                    </c:extLst>
                    <c:strCache>
                      <c:ptCount val="1"/>
                      <c:pt idx="0">
                        <c:v>Big Data</c:v>
                      </c:pt>
                    </c:strCache>
                  </c:strRef>
                </c:tx>
                <c:spPr>
                  <a:solidFill>
                    <a:srgbClr val="AF414C"/>
                  </a:solidFill>
                  <a:ln>
                    <a:prstDash val="solid"/>
                  </a:ln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'Question 19'!$A$4:$A$13</c15:sqref>
                        </c15:formulaRef>
                      </c:ext>
                    </c:extLst>
                    <c:strCache>
                      <c:ptCount val="6"/>
                      <c:pt idx="0">
                        <c:v>Contrôles</c:v>
                      </c:pt>
                      <c:pt idx="1">
                        <c:v>Rapprochements</c:v>
                      </c:pt>
                      <c:pt idx="2">
                        <c:v>Calcul des ratios</c:v>
                      </c:pt>
                      <c:pt idx="3">
                        <c:v>Valorisation Mandats</c:v>
                      </c:pt>
                      <c:pt idx="4">
                        <c:v>Valorisation PERES</c:v>
                      </c:pt>
                      <c:pt idx="5">
                        <c:v>Valorisation OPC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'Question 19'!$C$4:$C$13</c15:sqref>
                        </c15:formulaRef>
                      </c:ext>
                    </c:extLst>
                    <c:numCache>
                      <c:formatCode>0%</c:formatCode>
                      <c:ptCount val="6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9-CF98-441D-BEA5-57243122836C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'Question 19'!$F$3</c15:sqref>
                        </c15:formulaRef>
                      </c:ext>
                    </c:extLst>
                    <c:strCache>
                      <c:ptCount val="1"/>
                      <c:pt idx="0">
                        <c:v>DTL / Blockchain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prstDash val="solid"/>
                  </a:ln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'Question 19'!$A$4:$A$13</c15:sqref>
                        </c15:formulaRef>
                      </c:ext>
                    </c:extLst>
                    <c:strCache>
                      <c:ptCount val="6"/>
                      <c:pt idx="0">
                        <c:v>Contrôles</c:v>
                      </c:pt>
                      <c:pt idx="1">
                        <c:v>Rapprochements</c:v>
                      </c:pt>
                      <c:pt idx="2">
                        <c:v>Calcul des ratios</c:v>
                      </c:pt>
                      <c:pt idx="3">
                        <c:v>Valorisation Mandats</c:v>
                      </c:pt>
                      <c:pt idx="4">
                        <c:v>Valorisation PERES</c:v>
                      </c:pt>
                      <c:pt idx="5">
                        <c:v>Valorisation OPC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'Question 19'!$F$4:$F$13</c15:sqref>
                        </c15:formulaRef>
                      </c:ext>
                    </c:extLst>
                    <c:numCache>
                      <c:formatCode>0%</c:formatCode>
                      <c:ptCount val="6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A-CF98-441D-BEA5-57243122836C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'Question 19'!$H$3</c15:sqref>
                        </c15:formulaRef>
                      </c:ext>
                    </c:extLst>
                    <c:strCache>
                      <c:ptCount val="1"/>
                      <c:pt idx="0">
                        <c:v>Cloud</c:v>
                      </c:pt>
                    </c:strCache>
                  </c:strRef>
                </c:tx>
                <c:spPr>
                  <a:solidFill>
                    <a:schemeClr val="bg1">
                      <a:lumMod val="65000"/>
                    </a:schemeClr>
                  </a:solidFill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'Question 19'!$A$4:$A$13</c15:sqref>
                        </c15:formulaRef>
                      </c:ext>
                    </c:extLst>
                    <c:strCache>
                      <c:ptCount val="6"/>
                      <c:pt idx="0">
                        <c:v>Contrôles</c:v>
                      </c:pt>
                      <c:pt idx="1">
                        <c:v>Rapprochements</c:v>
                      </c:pt>
                      <c:pt idx="2">
                        <c:v>Calcul des ratios</c:v>
                      </c:pt>
                      <c:pt idx="3">
                        <c:v>Valorisation Mandats</c:v>
                      </c:pt>
                      <c:pt idx="4">
                        <c:v>Valorisation PERES</c:v>
                      </c:pt>
                      <c:pt idx="5">
                        <c:v>Valorisation OPC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'Question 19'!$H$4:$H$13</c15:sqref>
                        </c15:formulaRef>
                      </c:ext>
                    </c:extLst>
                    <c:numCache>
                      <c:formatCode>0%</c:formatCode>
                      <c:ptCount val="6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B-CF98-441D-BEA5-57243122836C}"/>
                  </c:ext>
                </c:extLst>
              </c15:ser>
            </c15:filteredBarSeries>
            <c15:filteredBar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'Question 19'!#REF!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:tx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'Question 19'!$A$4:$A$13</c15:sqref>
                        </c15:formulaRef>
                      </c:ext>
                    </c:extLst>
                    <c:strCache>
                      <c:ptCount val="6"/>
                      <c:pt idx="0">
                        <c:v>Contrôles</c:v>
                      </c:pt>
                      <c:pt idx="1">
                        <c:v>Rapprochements</c:v>
                      </c:pt>
                      <c:pt idx="2">
                        <c:v>Calcul des ratios</c:v>
                      </c:pt>
                      <c:pt idx="3">
                        <c:v>Valorisation Mandats</c:v>
                      </c:pt>
                      <c:pt idx="4">
                        <c:v>Valorisation PERES</c:v>
                      </c:pt>
                      <c:pt idx="5">
                        <c:v>Valorisation OPC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'Question 19'!#REF!</c15:sqref>
                        </c15:formulaRef>
                      </c:ext>
                    </c:extLst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CF98-441D-BEA5-57243122836C}"/>
                  </c:ext>
                </c:extLst>
              </c15:ser>
            </c15:filteredBarSeries>
            <c15:filteredBar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'Question 19'!$I$3</c15:sqref>
                        </c15:formulaRef>
                      </c:ext>
                    </c:extLst>
                    <c:strCache>
                      <c:ptCount val="1"/>
                      <c:pt idx="0">
                        <c:v>N/A</c:v>
                      </c:pt>
                    </c:strCache>
                  </c:strRef>
                </c:tx>
                <c:spPr>
                  <a:solidFill>
                    <a:schemeClr val="bg1">
                      <a:lumMod val="65000"/>
                    </a:schemeClr>
                  </a:solidFill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'Question 19'!$A$4:$A$13</c15:sqref>
                        </c15:formulaRef>
                      </c:ext>
                    </c:extLst>
                    <c:strCache>
                      <c:ptCount val="6"/>
                      <c:pt idx="0">
                        <c:v>Contrôles</c:v>
                      </c:pt>
                      <c:pt idx="1">
                        <c:v>Rapprochements</c:v>
                      </c:pt>
                      <c:pt idx="2">
                        <c:v>Calcul des ratios</c:v>
                      </c:pt>
                      <c:pt idx="3">
                        <c:v>Valorisation Mandats</c:v>
                      </c:pt>
                      <c:pt idx="4">
                        <c:v>Valorisation PERES</c:v>
                      </c:pt>
                      <c:pt idx="5">
                        <c:v>Valorisation OPC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'Question 19'!$I$4:$I$13</c15:sqref>
                        </c15:formulaRef>
                      </c:ext>
                    </c:extLst>
                    <c:numCache>
                      <c:formatCode>0%</c:formatCode>
                      <c:ptCount val="6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0.2</c:v>
                      </c:pt>
                      <c:pt idx="4">
                        <c:v>0.2</c:v>
                      </c:pt>
                      <c:pt idx="5">
                        <c:v>0.17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CF98-441D-BEA5-57243122836C}"/>
                  </c:ext>
                </c:extLst>
              </c15:ser>
            </c15:filteredBarSeries>
          </c:ext>
        </c:extLst>
      </c:barChart>
      <c:valAx>
        <c:axId val="100"/>
        <c:scaling>
          <c:orientation val="minMax"/>
          <c:max val="0.70000000000000007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pPr>
            <a:endParaRPr lang="fr-FR"/>
          </a:p>
        </c:txPr>
        <c:crossAx val="10"/>
        <c:crosses val="autoZero"/>
        <c:crossBetween val="between"/>
      </c:valAx>
      <c:catAx>
        <c:axId val="1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pPr>
            <a:endParaRPr lang="fr-FR"/>
          </a:p>
        </c:txPr>
        <c:crossAx val="100"/>
        <c:crosses val="autoZero"/>
        <c:auto val="0"/>
        <c:lblAlgn val="ctr"/>
        <c:lblOffset val="100"/>
        <c:noMultiLvlLbl val="0"/>
      </c:catAx>
    </c:plotArea>
    <c:plotVisOnly val="0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6E4CB-9931-4E75-B1A6-B3D00ED5631C}" type="datetimeFigureOut">
              <a:rPr lang="fr-FR" smtClean="0"/>
              <a:t>07/08/2019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2FCE7E-A8C0-404F-82F2-40E918DDD7A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310093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BB22B4-7939-4C10-AAC7-FD05DE707340}" type="datetimeFigureOut">
              <a:rPr lang="fr-FR" smtClean="0"/>
              <a:t>07/08/2019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93F22-0AD0-46FB-90F3-EB04471BF68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87081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93F22-0AD0-46FB-90F3-EB04471BF68A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34800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93F22-0AD0-46FB-90F3-EB04471BF68A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5173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93F22-0AD0-46FB-90F3-EB04471BF68A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25269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93F22-0AD0-46FB-90F3-EB04471BF68A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5286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hyperlink" Target="mailto:contact@pericles-group.com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hyperlink" Target="http://www.pericles-group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www.linkedin.com/company/pericles-group" TargetMode="External"/><Relationship Id="rId5" Type="http://schemas.openxmlformats.org/officeDocument/2006/relationships/image" Target="../media/image2.png"/><Relationship Id="rId10" Type="http://schemas.openxmlformats.org/officeDocument/2006/relationships/hyperlink" Target="http://www.pericles-group.com/equipes/nous-rejoindre/candidature-spontanee/" TargetMode="External"/><Relationship Id="rId4" Type="http://schemas.openxmlformats.org/officeDocument/2006/relationships/hyperlink" Target="https://twitter.com/periclesinsight" TargetMode="External"/><Relationship Id="rId9" Type="http://schemas.openxmlformats.org/officeDocument/2006/relationships/hyperlink" Target="mailto:recrutement@pericles-group.com?subject=Candidature" TargetMode="Externa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ccue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 bwMode="auto">
          <a:xfrm>
            <a:off x="0" y="2517744"/>
            <a:ext cx="9144000" cy="1822513"/>
          </a:xfrm>
          <a:prstGeom prst="rect">
            <a:avLst/>
          </a:prstGeom>
          <a:solidFill>
            <a:srgbClr val="333475"/>
          </a:solidFill>
          <a:ln w="952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fr-FR" dirty="0"/>
          </a:p>
        </p:txBody>
      </p:sp>
      <p:sp>
        <p:nvSpPr>
          <p:cNvPr id="8" name="Rectangle 7"/>
          <p:cNvSpPr/>
          <p:nvPr userDrawn="1"/>
        </p:nvSpPr>
        <p:spPr>
          <a:xfrm>
            <a:off x="1" y="4340257"/>
            <a:ext cx="9144000" cy="45719"/>
          </a:xfrm>
          <a:prstGeom prst="rect">
            <a:avLst/>
          </a:prstGeom>
          <a:solidFill>
            <a:srgbClr val="9E2A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fr-FR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3826" y="4408611"/>
            <a:ext cx="91085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Gestion</a:t>
            </a:r>
            <a:r>
              <a:rPr lang="fr-FR" baseline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d’actifs</a:t>
            </a: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– Banque privée - Assurance </a:t>
            </a: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Protection Sociale</a:t>
            </a:r>
          </a:p>
        </p:txBody>
      </p:sp>
      <p:sp>
        <p:nvSpPr>
          <p:cNvPr id="14" name="ZoneTexte 13"/>
          <p:cNvSpPr txBox="1"/>
          <p:nvPr userDrawn="1"/>
        </p:nvSpPr>
        <p:spPr>
          <a:xfrm>
            <a:off x="0" y="264375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>
                    <a:lumMod val="9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Club Valorisation</a:t>
            </a:r>
          </a:p>
        </p:txBody>
      </p:sp>
      <p:pic>
        <p:nvPicPr>
          <p:cNvPr id="15" name="Imag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8104" y="692696"/>
            <a:ext cx="1287793" cy="1459732"/>
          </a:xfrm>
          <a:prstGeom prst="rect">
            <a:avLst/>
          </a:prstGeom>
        </p:spPr>
      </p:pic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251619" y="3535779"/>
            <a:ext cx="8640762" cy="5762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i="1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pPr lvl="0"/>
            <a:r>
              <a:rPr lang="fr-FR" dirty="0" smtClean="0"/>
              <a:t>18 juin 2019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81650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78904" y="71642"/>
            <a:ext cx="7509520" cy="483884"/>
          </a:xfrm>
          <a:prstGeom prst="rect">
            <a:avLst/>
          </a:prstGeom>
        </p:spPr>
        <p:txBody>
          <a:bodyPr/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04448" y="4803998"/>
            <a:ext cx="539552" cy="273844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994D9705-91C9-4D0E-9011-15AFBD16C5A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5" hasCustomPrompt="1"/>
          </p:nvPr>
        </p:nvSpPr>
        <p:spPr>
          <a:xfrm>
            <a:off x="62392" y="58194"/>
            <a:ext cx="780596" cy="7853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pPr lvl="0"/>
            <a:r>
              <a:rPr lang="fr-FR" dirty="0" smtClean="0"/>
              <a:t>N°</a:t>
            </a:r>
            <a:endParaRPr lang="fr-FR" dirty="0"/>
          </a:p>
        </p:txBody>
      </p:sp>
      <p:sp>
        <p:nvSpPr>
          <p:cNvPr id="14" name="Espace réservé du contenu 4"/>
          <p:cNvSpPr>
            <a:spLocks noGrp="1"/>
          </p:cNvSpPr>
          <p:nvPr>
            <p:ph sz="quarter" idx="16" hasCustomPrompt="1"/>
          </p:nvPr>
        </p:nvSpPr>
        <p:spPr>
          <a:xfrm>
            <a:off x="762300" y="1563638"/>
            <a:ext cx="6185964" cy="2304256"/>
          </a:xfrm>
          <a:prstGeom prst="rect">
            <a:avLst/>
          </a:prstGeom>
        </p:spPr>
        <p:txBody>
          <a:bodyPr/>
          <a:lstStyle>
            <a:lvl1pPr marL="514350" indent="-514350">
              <a:buClr>
                <a:schemeClr val="bg1">
                  <a:lumMod val="75000"/>
                </a:schemeClr>
              </a:buClr>
              <a:buFont typeface="+mj-lt"/>
              <a:buAutoNum type="arabicPeriod"/>
              <a:defRPr sz="2000" baseline="0"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>
              <a:defRPr sz="2000" baseline="0"/>
            </a:lvl2pPr>
            <a:lvl3pPr marL="914400" indent="0">
              <a:buNone/>
              <a:defRPr/>
            </a:lvl3pPr>
          </a:lstStyle>
          <a:p>
            <a:pPr lvl="0"/>
            <a:r>
              <a:rPr lang="fr-FR" dirty="0" smtClean="0"/>
              <a:t>Cliquez ici pour modifier le style du texte</a:t>
            </a:r>
          </a:p>
          <a:p>
            <a:pPr lvl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70460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78904" y="71642"/>
            <a:ext cx="7509520" cy="483884"/>
          </a:xfrm>
          <a:prstGeom prst="rect">
            <a:avLst/>
          </a:prstGeom>
        </p:spPr>
        <p:txBody>
          <a:bodyPr/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00151"/>
            <a:ext cx="7931224" cy="3394472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n"/>
              <a:defRPr sz="1800" b="1">
                <a:solidFill>
                  <a:schemeClr val="tx1">
                    <a:lumMod val="75000"/>
                    <a:lumOff val="2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742950" indent="-285750">
              <a:buSzPct val="80000"/>
              <a:buFont typeface="Wingdings 3" panose="05040102010807070707" pitchFamily="18" charset="2"/>
              <a:buChar char="u"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1143000" indent="-228600">
              <a:buFont typeface="Wingdings" panose="05000000000000000000" pitchFamily="2" charset="2"/>
              <a:buChar char="§"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600200" indent="-228600">
              <a:buFont typeface="Arial" panose="020B0604020202020204" pitchFamily="34" charset="0"/>
              <a:buChar char="–"/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2057400" indent="-228600">
              <a:buFont typeface="Arial" panose="020B0604020202020204" pitchFamily="34" charset="0"/>
              <a:buChar char="•"/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76456" y="4847031"/>
            <a:ext cx="467544" cy="273844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994D9705-91C9-4D0E-9011-15AFBD16C5A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texte 14"/>
          <p:cNvSpPr>
            <a:spLocks noGrp="1"/>
          </p:cNvSpPr>
          <p:nvPr>
            <p:ph type="body" sz="quarter" idx="15" hasCustomPrompt="1"/>
          </p:nvPr>
        </p:nvSpPr>
        <p:spPr>
          <a:xfrm>
            <a:off x="62392" y="58194"/>
            <a:ext cx="780596" cy="7853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pPr lvl="0"/>
            <a:r>
              <a:rPr lang="fr-FR" dirty="0" smtClean="0"/>
              <a:t>N°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38392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78904" y="71642"/>
            <a:ext cx="7509520" cy="483884"/>
          </a:xfrm>
          <a:prstGeom prst="rect">
            <a:avLst/>
          </a:prstGeom>
        </p:spPr>
        <p:txBody>
          <a:bodyPr/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00151"/>
            <a:ext cx="7931224" cy="3394472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n"/>
              <a:defRPr sz="1800" b="1">
                <a:solidFill>
                  <a:schemeClr val="tx1">
                    <a:lumMod val="75000"/>
                    <a:lumOff val="2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742950" indent="-285750">
              <a:buSzPct val="80000"/>
              <a:buFont typeface="Wingdings 3" panose="05040102010807070707" pitchFamily="18" charset="2"/>
              <a:buChar char="u"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1143000" indent="-228600">
              <a:buFont typeface="Wingdings" panose="05000000000000000000" pitchFamily="2" charset="2"/>
              <a:buChar char="§"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600200" indent="-228600">
              <a:buFont typeface="Arial" panose="020B0604020202020204" pitchFamily="34" charset="0"/>
              <a:buChar char="–"/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2057400" indent="-228600">
              <a:buFont typeface="Arial" panose="020B0604020202020204" pitchFamily="34" charset="0"/>
              <a:buChar char="•"/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76456" y="4847031"/>
            <a:ext cx="467544" cy="273844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994D9705-91C9-4D0E-9011-15AFBD16C5A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texte 14"/>
          <p:cNvSpPr>
            <a:spLocks noGrp="1"/>
          </p:cNvSpPr>
          <p:nvPr>
            <p:ph type="body" sz="quarter" idx="15" hasCustomPrompt="1"/>
          </p:nvPr>
        </p:nvSpPr>
        <p:spPr>
          <a:xfrm>
            <a:off x="62392" y="58194"/>
            <a:ext cx="780596" cy="7853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pPr lvl="0"/>
            <a:r>
              <a:rPr lang="fr-FR" dirty="0" smtClean="0"/>
              <a:t>N°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02817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78904" y="71642"/>
            <a:ext cx="7509520" cy="483884"/>
          </a:xfrm>
          <a:prstGeom prst="rect">
            <a:avLst/>
          </a:prstGeom>
        </p:spPr>
        <p:txBody>
          <a:bodyPr/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00151"/>
            <a:ext cx="7931224" cy="3394472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n"/>
              <a:defRPr sz="1800" b="1">
                <a:solidFill>
                  <a:schemeClr val="tx1">
                    <a:lumMod val="75000"/>
                    <a:lumOff val="2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742950" indent="-285750">
              <a:buSzPct val="80000"/>
              <a:buFont typeface="Wingdings 3" panose="05040102010807070707" pitchFamily="18" charset="2"/>
              <a:buChar char="u"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1143000" indent="-228600">
              <a:buFont typeface="Wingdings" panose="05000000000000000000" pitchFamily="2" charset="2"/>
              <a:buChar char="§"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600200" indent="-228600">
              <a:buFont typeface="Arial" panose="020B0604020202020204" pitchFamily="34" charset="0"/>
              <a:buChar char="–"/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2057400" indent="-228600">
              <a:buFont typeface="Arial" panose="020B0604020202020204" pitchFamily="34" charset="0"/>
              <a:buChar char="•"/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76456" y="4847031"/>
            <a:ext cx="467544" cy="273844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994D9705-91C9-4D0E-9011-15AFBD16C5A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texte 14"/>
          <p:cNvSpPr>
            <a:spLocks noGrp="1"/>
          </p:cNvSpPr>
          <p:nvPr>
            <p:ph type="body" sz="quarter" idx="15" hasCustomPrompt="1"/>
          </p:nvPr>
        </p:nvSpPr>
        <p:spPr>
          <a:xfrm>
            <a:off x="62392" y="58194"/>
            <a:ext cx="780596" cy="7853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pPr lvl="0"/>
            <a:r>
              <a:rPr lang="fr-FR" dirty="0" smtClean="0"/>
              <a:t>N°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02817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78904" y="71642"/>
            <a:ext cx="7509520" cy="483884"/>
          </a:xfrm>
          <a:prstGeom prst="rect">
            <a:avLst/>
          </a:prstGeom>
        </p:spPr>
        <p:txBody>
          <a:bodyPr/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76456" y="4847031"/>
            <a:ext cx="467544" cy="273844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994D9705-91C9-4D0E-9011-15AFBD16C5A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7" name="Espace réservé du tableau 16"/>
          <p:cNvSpPr>
            <a:spLocks noGrp="1"/>
          </p:cNvSpPr>
          <p:nvPr>
            <p:ph type="tbl" sz="quarter" idx="16"/>
          </p:nvPr>
        </p:nvSpPr>
        <p:spPr>
          <a:xfrm>
            <a:off x="827584" y="1059582"/>
            <a:ext cx="6481762" cy="3600450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8" name="Espace réservé du texte 14"/>
          <p:cNvSpPr>
            <a:spLocks noGrp="1"/>
          </p:cNvSpPr>
          <p:nvPr>
            <p:ph type="body" sz="quarter" idx="15" hasCustomPrompt="1"/>
          </p:nvPr>
        </p:nvSpPr>
        <p:spPr>
          <a:xfrm>
            <a:off x="62392" y="58194"/>
            <a:ext cx="780596" cy="7853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pPr lvl="0"/>
            <a:r>
              <a:rPr lang="fr-FR" dirty="0" smtClean="0"/>
              <a:t>N°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88695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ge de 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auto">
          <a:xfrm>
            <a:off x="0" y="2517744"/>
            <a:ext cx="9144000" cy="1822513"/>
          </a:xfrm>
          <a:prstGeom prst="rect">
            <a:avLst/>
          </a:prstGeom>
          <a:solidFill>
            <a:srgbClr val="333475"/>
          </a:solidFill>
          <a:ln w="952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fr-FR" dirty="0"/>
          </a:p>
        </p:txBody>
      </p:sp>
      <p:sp>
        <p:nvSpPr>
          <p:cNvPr id="8" name="Rectangle 7"/>
          <p:cNvSpPr/>
          <p:nvPr userDrawn="1"/>
        </p:nvSpPr>
        <p:spPr>
          <a:xfrm>
            <a:off x="1" y="4340257"/>
            <a:ext cx="9144000" cy="45719"/>
          </a:xfrm>
          <a:prstGeom prst="rect">
            <a:avLst/>
          </a:prstGeom>
          <a:solidFill>
            <a:srgbClr val="AF41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500265" y="1995686"/>
            <a:ext cx="21434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eaLnBrk="0" fontAlgn="base">
              <a:spcBef>
                <a:spcPct val="0"/>
              </a:spcBef>
              <a:spcAft>
                <a:spcPct val="0"/>
              </a:spcAft>
            </a:pPr>
            <a:r>
              <a:rPr lang="fr-FR" sz="1400" u="sng" dirty="0">
                <a:solidFill>
                  <a:srgbClr val="AF414C"/>
                </a:solidFill>
                <a:latin typeface="Leelawadee" panose="020B0502040204020203" pitchFamily="34" charset="-34"/>
                <a:ea typeface="Times New Roman"/>
                <a:cs typeface="Leelawadee" panose="020B0502040204020203" pitchFamily="34" charset="-34"/>
                <a:hlinkClick r:id="rId2"/>
              </a:rPr>
              <a:t>www.pericles-group.com</a:t>
            </a:r>
            <a:endParaRPr lang="fr-FR" sz="1600" u="sng" dirty="0">
              <a:solidFill>
                <a:srgbClr val="AF414C"/>
              </a:solidFill>
              <a:latin typeface="Leelawadee" panose="020B0502040204020203" pitchFamily="34" charset="-34"/>
              <a:ea typeface="Times New Roman"/>
              <a:cs typeface="Leelawadee" panose="020B0502040204020203" pitchFamily="34" charset="-34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1916832" y="3939902"/>
            <a:ext cx="53103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 dirty="0" smtClean="0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Paris -</a:t>
            </a:r>
            <a:r>
              <a:rPr lang="fr-FR" sz="1600" baseline="0" dirty="0" smtClean="0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fr-FR" sz="1600" dirty="0" smtClean="0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Luxembourg - Genève - Hong Kong - Londres</a:t>
            </a:r>
            <a:endParaRPr lang="fr-FR" sz="1600" dirty="0">
              <a:solidFill>
                <a:schemeClr val="bg1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0" name="Espace réservé du texte 19"/>
          <p:cNvSpPr>
            <a:spLocks noGrp="1"/>
          </p:cNvSpPr>
          <p:nvPr>
            <p:ph type="body" sz="quarter" idx="10" hasCustomPrompt="1"/>
          </p:nvPr>
        </p:nvSpPr>
        <p:spPr>
          <a:xfrm>
            <a:off x="3095625" y="2716213"/>
            <a:ext cx="2952750" cy="10795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pPr lvl="0"/>
            <a:r>
              <a:rPr lang="fr-FR" dirty="0" smtClean="0"/>
              <a:t>Prénom, Nom, Fonction</a:t>
            </a:r>
            <a:br>
              <a:rPr lang="fr-FR" dirty="0" smtClean="0"/>
            </a:br>
            <a:r>
              <a:rPr lang="fr-FR" dirty="0" smtClean="0"/>
              <a:t>pnom@pericles-group.com</a:t>
            </a:r>
          </a:p>
        </p:txBody>
      </p:sp>
      <p:pic>
        <p:nvPicPr>
          <p:cNvPr id="14" name="Imag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8104" y="175914"/>
            <a:ext cx="1287793" cy="1459732"/>
          </a:xfrm>
          <a:prstGeom prst="rect">
            <a:avLst/>
          </a:prstGeom>
        </p:spPr>
      </p:pic>
      <p:pic>
        <p:nvPicPr>
          <p:cNvPr id="21" name="Picture 2" descr="Résultats de recherche d'images pour « twitter »">
            <a:hlinkClick r:id="rId4"/>
          </p:cNvPr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4489976"/>
            <a:ext cx="216024" cy="175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Résultats de recherche d'images pour « linkedin png »">
            <a:hlinkClick r:id="rId6"/>
          </p:cNvPr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4484302"/>
            <a:ext cx="216024" cy="190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ZoneTexte 22"/>
          <p:cNvSpPr txBox="1"/>
          <p:nvPr userDrawn="1"/>
        </p:nvSpPr>
        <p:spPr>
          <a:xfrm>
            <a:off x="3635896" y="4659982"/>
            <a:ext cx="18722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Leelawadee" panose="020B0502040204020203" pitchFamily="34" charset="-34"/>
                <a:cs typeface="Leelawadee" panose="020B0502040204020203" pitchFamily="34" charset="-34"/>
                <a:hlinkClick r:id="rId8"/>
              </a:rPr>
              <a:t>contact@pericles-group.com</a:t>
            </a:r>
            <a:endParaRPr kumimoji="0" lang="fr-FR" sz="1000" b="1" i="0" u="none" strike="noStrike" kern="0" cap="none" spc="0" normalizeH="0" baseline="0" noProof="0" dirty="0" smtClean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4" name="Rectangle à coins arrondis 23"/>
          <p:cNvSpPr>
            <a:spLocks noChangeArrowheads="1"/>
          </p:cNvSpPr>
          <p:nvPr userDrawn="1"/>
        </p:nvSpPr>
        <p:spPr bwMode="auto">
          <a:xfrm>
            <a:off x="3167844" y="4855468"/>
            <a:ext cx="2808312" cy="288032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 eaLnBrk="0" fontAlgn="base">
              <a:spcBef>
                <a:spcPct val="0"/>
              </a:spcBef>
              <a:spcAft>
                <a:spcPct val="0"/>
              </a:spcAft>
            </a:pPr>
            <a:r>
              <a:rPr lang="fr-FR" sz="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Leelawadee" panose="020B0502040204020203" pitchFamily="34" charset="-34"/>
                <a:ea typeface="Times New Roman"/>
                <a:cs typeface="Leelawadee" panose="020B0502040204020203" pitchFamily="34" charset="-34"/>
              </a:rPr>
              <a:t>Nous rejoindre : </a:t>
            </a:r>
            <a:r>
              <a:rPr lang="fr-FR" sz="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Leelawadee" panose="020B0502040204020203" pitchFamily="34" charset="-34"/>
                <a:ea typeface="Times New Roman"/>
                <a:cs typeface="Leelawadee" panose="020B0502040204020203" pitchFamily="34" charset="-34"/>
                <a:hlinkClick r:id="rId9"/>
              </a:rPr>
              <a:t>recrutement@pericles-group.com</a:t>
            </a:r>
            <a:r>
              <a:rPr lang="fr-FR" sz="8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Leelawadee" panose="020B0502040204020203" pitchFamily="34" charset="-34"/>
                <a:ea typeface="Times New Roman"/>
                <a:cs typeface="Leelawadee" panose="020B0502040204020203" pitchFamily="34" charset="-34"/>
                <a:hlinkClick r:id="rId10"/>
              </a:rPr>
              <a:t>  </a:t>
            </a:r>
            <a:endParaRPr lang="fr-FR" sz="800" b="1" dirty="0">
              <a:solidFill>
                <a:prstClr val="black">
                  <a:lumMod val="75000"/>
                  <a:lumOff val="25000"/>
                </a:prstClr>
              </a:solidFill>
              <a:latin typeface="Leelawadee" panose="020B0502040204020203" pitchFamily="34" charset="-34"/>
              <a:ea typeface="Times New Roman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34384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78904" y="71642"/>
            <a:ext cx="7509520" cy="483884"/>
          </a:xfrm>
          <a:prstGeom prst="rect">
            <a:avLst/>
          </a:prstGeom>
        </p:spPr>
        <p:txBody>
          <a:bodyPr/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00151"/>
            <a:ext cx="7931224" cy="3394472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n"/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742950" indent="-285750">
              <a:buSzPct val="80000"/>
              <a:buFont typeface="Wingdings 3" panose="05040102010807070707" pitchFamily="18" charset="2"/>
              <a:buChar char="u"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1143000" indent="-228600">
              <a:buFont typeface="Wingdings" panose="05000000000000000000" pitchFamily="2" charset="2"/>
              <a:buChar char="§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600200" indent="-228600">
              <a:buFont typeface="Arial" panose="020B0604020202020204" pitchFamily="34" charset="0"/>
              <a:buChar char="–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2057400" indent="-228600">
              <a:buFont typeface="Arial" panose="020B0604020202020204" pitchFamily="34" charset="0"/>
              <a:buChar char="•"/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76456" y="4847031"/>
            <a:ext cx="467544" cy="273844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994D9705-91C9-4D0E-9011-15AFBD16C5A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Espace réservé du texte 14"/>
          <p:cNvSpPr>
            <a:spLocks noGrp="1"/>
          </p:cNvSpPr>
          <p:nvPr>
            <p:ph type="body" sz="quarter" idx="15" hasCustomPrompt="1"/>
          </p:nvPr>
        </p:nvSpPr>
        <p:spPr>
          <a:xfrm>
            <a:off x="43180" y="51470"/>
            <a:ext cx="784404" cy="7920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0">
                <a:solidFill>
                  <a:schemeClr val="bg1"/>
                </a:solidFill>
                <a:latin typeface="+mj-lt"/>
                <a:cs typeface="Leelawadee" panose="020B0502040204020203" pitchFamily="34" charset="-34"/>
              </a:defRPr>
            </a:lvl1pPr>
          </a:lstStyle>
          <a:p>
            <a:pPr lvl="0"/>
            <a:r>
              <a:rPr lang="fr-FR" dirty="0" smtClean="0"/>
              <a:t>N°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82275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78904" y="71642"/>
            <a:ext cx="7509520" cy="483884"/>
          </a:xfrm>
          <a:prstGeom prst="rect">
            <a:avLst/>
          </a:prstGeo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04448" y="4803998"/>
            <a:ext cx="539552" cy="273844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994D9705-91C9-4D0E-9011-15AFBD16C5A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6" hasCustomPrompt="1"/>
          </p:nvPr>
        </p:nvSpPr>
        <p:spPr>
          <a:xfrm>
            <a:off x="762300" y="1563638"/>
            <a:ext cx="5473700" cy="2304256"/>
          </a:xfrm>
          <a:prstGeom prst="rect">
            <a:avLst/>
          </a:prstGeom>
        </p:spPr>
        <p:txBody>
          <a:bodyPr/>
          <a:lstStyle>
            <a:lvl1pPr marL="514350" indent="-514350">
              <a:buClr>
                <a:schemeClr val="bg1">
                  <a:lumMod val="75000"/>
                </a:schemeClr>
              </a:buClr>
              <a:buFont typeface="+mj-lt"/>
              <a:buAutoNum type="arabicPeriod"/>
              <a:defRPr sz="2000" baseline="0"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>
              <a:defRPr sz="2000" baseline="0"/>
            </a:lvl2pPr>
            <a:lvl3pPr marL="914400" indent="0">
              <a:buNone/>
              <a:defRPr/>
            </a:lvl3pPr>
          </a:lstStyle>
          <a:p>
            <a:pPr lvl="0"/>
            <a:r>
              <a:rPr lang="fr-FR" dirty="0"/>
              <a:t>Modifiez le style du titre</a:t>
            </a:r>
          </a:p>
          <a:p>
            <a:pPr lvl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34246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008" y="72008"/>
            <a:ext cx="755576" cy="764704"/>
          </a:xfrm>
          <a:prstGeom prst="rect">
            <a:avLst/>
          </a:prstGeom>
          <a:solidFill>
            <a:srgbClr val="333475"/>
          </a:solidFill>
          <a:ln w="952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fr-FR" dirty="0"/>
          </a:p>
        </p:txBody>
      </p:sp>
      <p:sp>
        <p:nvSpPr>
          <p:cNvPr id="9" name="Espace réservé du titre 1"/>
          <p:cNvSpPr>
            <a:spLocks noGrp="1"/>
          </p:cNvSpPr>
          <p:nvPr>
            <p:ph type="title"/>
          </p:nvPr>
        </p:nvSpPr>
        <p:spPr>
          <a:xfrm>
            <a:off x="899592" y="85090"/>
            <a:ext cx="7776864" cy="288040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8622870" y="1"/>
            <a:ext cx="527055" cy="467343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3970" cap="flat" cmpd="sng" algn="ctr">
            <a:noFill/>
            <a:prstDash val="solid"/>
          </a:ln>
          <a:effectLst/>
        </p:spPr>
      </p:sp>
      <p:sp>
        <p:nvSpPr>
          <p:cNvPr id="15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04448" y="4803998"/>
            <a:ext cx="539552" cy="273844"/>
          </a:xfrm>
          <a:prstGeom prst="rect">
            <a:avLst/>
          </a:prstGeom>
        </p:spPr>
        <p:txBody>
          <a:bodyPr/>
          <a:lstStyle>
            <a:lvl1pPr algn="ctr">
              <a:defRPr sz="1100">
                <a:solidFill>
                  <a:schemeClr val="bg1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fld id="{994D9705-91C9-4D0E-9011-15AFBD16C5A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10"/>
          <p:cNvSpPr txBox="1">
            <a:spLocks/>
          </p:cNvSpPr>
          <p:nvPr userDrawn="1"/>
        </p:nvSpPr>
        <p:spPr>
          <a:xfrm>
            <a:off x="8709308" y="268288"/>
            <a:ext cx="360362" cy="1367358"/>
          </a:xfrm>
          <a:prstGeom prst="rect">
            <a:avLst/>
          </a:prstGeom>
        </p:spPr>
        <p:txBody>
          <a:bodyPr vert="vert270"/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 baseline="0">
                <a:solidFill>
                  <a:schemeClr val="bg1"/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18 juin </a:t>
            </a:r>
            <a:r>
              <a:rPr lang="fr-FR" baseline="0" dirty="0" smtClean="0"/>
              <a:t>2019</a:t>
            </a:r>
            <a:endParaRPr lang="fr-FR" dirty="0"/>
          </a:p>
        </p:txBody>
      </p:sp>
      <p:sp>
        <p:nvSpPr>
          <p:cNvPr id="11" name="Espace réservé du texte 12"/>
          <p:cNvSpPr txBox="1">
            <a:spLocks/>
          </p:cNvSpPr>
          <p:nvPr userDrawn="1"/>
        </p:nvSpPr>
        <p:spPr>
          <a:xfrm>
            <a:off x="8709308" y="1851025"/>
            <a:ext cx="360362" cy="2665413"/>
          </a:xfrm>
          <a:prstGeom prst="rect">
            <a:avLst/>
          </a:prstGeom>
        </p:spPr>
        <p:txBody>
          <a:bodyPr vert="vert270"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 baseline="0">
                <a:solidFill>
                  <a:schemeClr val="bg1"/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Club Valorisation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38319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4" r:id="rId4"/>
    <p:sldLayoutId id="2147483665" r:id="rId5"/>
    <p:sldLayoutId id="2147483663" r:id="rId6"/>
    <p:sldLayoutId id="2147483659" r:id="rId7"/>
    <p:sldLayoutId id="2147483666" r:id="rId8"/>
    <p:sldLayoutId id="2147483667" r:id="rId9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1">
              <a:lumMod val="75000"/>
              <a:lumOff val="25000"/>
            </a:schemeClr>
          </a:solidFill>
          <a:latin typeface="Leelawadee" panose="020B0502040204020203" pitchFamily="34" charset="-34"/>
          <a:ea typeface="+mj-ea"/>
          <a:cs typeface="Leelawadee" panose="020B0502040204020203" pitchFamily="34" charset="-34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contact@pericles-group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contact@pericles-group.com" TargetMode="External"/><Relationship Id="rId7" Type="http://schemas.microsoft.com/office/2007/relationships/hdphoto" Target="../media/hdphoto2.wd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2"/>
          <p:cNvSpPr>
            <a:spLocks noGrp="1"/>
          </p:cNvSpPr>
          <p:nvPr>
            <p:ph type="body" sz="quarter" idx="10"/>
          </p:nvPr>
        </p:nvSpPr>
        <p:spPr>
          <a:xfrm>
            <a:off x="251619" y="3291631"/>
            <a:ext cx="8640762" cy="86429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i="1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pPr lvl="0"/>
            <a:r>
              <a:rPr lang="fr-FR" dirty="0" smtClean="0"/>
              <a:t>Benchmark du SI des Administrateurs de fonds</a:t>
            </a:r>
          </a:p>
          <a:p>
            <a:pPr lvl="0"/>
            <a:r>
              <a:rPr lang="fr-FR" sz="2000" dirty="0" smtClean="0"/>
              <a:t>18 juin 2019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94296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11"/>
          <p:cNvSpPr txBox="1">
            <a:spLocks/>
          </p:cNvSpPr>
          <p:nvPr/>
        </p:nvSpPr>
        <p:spPr>
          <a:xfrm>
            <a:off x="107503" y="4443958"/>
            <a:ext cx="8424937" cy="36004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anchor="ctr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n"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SzPct val="80000"/>
              <a:buFont typeface="Wingdings 3" panose="05040102010807070707" pitchFamily="18" charset="2"/>
              <a:buChar char="u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600" dirty="0">
                <a:solidFill>
                  <a:schemeClr val="bg1"/>
                </a:solidFill>
              </a:rPr>
              <a:t>Envie d’adhérer au Club </a:t>
            </a:r>
            <a:r>
              <a:rPr lang="fr-FR" sz="1600" dirty="0" smtClean="0">
                <a:solidFill>
                  <a:schemeClr val="bg1"/>
                </a:solidFill>
              </a:rPr>
              <a:t>Valorisation? </a:t>
            </a:r>
            <a:r>
              <a:rPr lang="fr-FR" sz="1600" dirty="0" smtClean="0">
                <a:solidFill>
                  <a:schemeClr val="bg1"/>
                </a:solidFill>
                <a:hlinkClick r:id="rId2"/>
              </a:rPr>
              <a:t>Contactez-nous </a:t>
            </a:r>
            <a:r>
              <a:rPr lang="fr-FR" sz="1600" dirty="0">
                <a:solidFill>
                  <a:schemeClr val="bg1"/>
                </a:solidFill>
                <a:hlinkClick r:id="rId2"/>
              </a:rPr>
              <a:t>!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D9705-91C9-4D0E-9011-15AFBD16C5A8}" type="slidenum">
              <a:rPr lang="fr-FR" smtClean="0">
                <a:solidFill>
                  <a:schemeClr val="bg1"/>
                </a:solidFill>
              </a:rPr>
              <a:pPr/>
              <a:t>2</a:t>
            </a:fld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6" name="Espace réservé du contenu 11"/>
          <p:cNvSpPr>
            <a:spLocks noGrp="1"/>
          </p:cNvSpPr>
          <p:nvPr>
            <p:ph idx="4294967295"/>
          </p:nvPr>
        </p:nvSpPr>
        <p:spPr>
          <a:xfrm>
            <a:off x="107503" y="1347614"/>
            <a:ext cx="8424937" cy="499542"/>
          </a:xfrm>
          <a:prstGeom prst="rect">
            <a:avLst/>
          </a:prstGeom>
        </p:spPr>
        <p:txBody>
          <a:bodyPr/>
          <a:lstStyle/>
          <a:p>
            <a:pPr marL="0" indent="0" algn="just">
              <a:buNone/>
            </a:pPr>
            <a:r>
              <a:rPr lang="fr-FR" sz="1400" dirty="0" smtClean="0">
                <a:latin typeface="+mj-lt"/>
                <a:cs typeface="Leelawadee" panose="020B0502040204020203" pitchFamily="34" charset="-34"/>
              </a:rPr>
              <a:t>Créé en </a:t>
            </a:r>
            <a:r>
              <a:rPr lang="fr-FR" sz="1400" dirty="0" smtClean="0">
                <a:latin typeface="+mj-lt"/>
                <a:cs typeface="Leelawadee" panose="020B0502040204020203" pitchFamily="34" charset="-34"/>
              </a:rPr>
              <a:t>2007 </a:t>
            </a:r>
            <a:r>
              <a:rPr lang="fr-FR" sz="1400" dirty="0" smtClean="0">
                <a:latin typeface="+mj-lt"/>
                <a:cs typeface="Leelawadee" panose="020B0502040204020203" pitchFamily="34" charset="-34"/>
              </a:rPr>
              <a:t>par Périclès Consulting, le Club Valorisation est un </a:t>
            </a:r>
            <a:r>
              <a:rPr lang="fr-FR" sz="1400" dirty="0" err="1" smtClean="0">
                <a:latin typeface="+mj-lt"/>
                <a:cs typeface="Leelawadee" panose="020B0502040204020203" pitchFamily="34" charset="-34"/>
              </a:rPr>
              <a:t>think</a:t>
            </a:r>
            <a:r>
              <a:rPr lang="fr-FR" sz="1400" dirty="0" smtClean="0">
                <a:latin typeface="+mj-lt"/>
                <a:cs typeface="Leelawadee" panose="020B0502040204020203" pitchFamily="34" charset="-34"/>
              </a:rPr>
              <a:t> tank dédié aux professionnels de </a:t>
            </a:r>
            <a:r>
              <a:rPr lang="fr-FR" sz="1400" dirty="0">
                <a:latin typeface="+mj-lt"/>
                <a:cs typeface="Leelawadee" panose="020B0502040204020203" pitchFamily="34" charset="-34"/>
              </a:rPr>
              <a:t>la prestation de valorisation OPCVM et </a:t>
            </a:r>
            <a:r>
              <a:rPr lang="fr-FR" sz="1400" dirty="0" smtClean="0">
                <a:latin typeface="+mj-lt"/>
                <a:cs typeface="Leelawadee" panose="020B0502040204020203" pitchFamily="34" charset="-34"/>
              </a:rPr>
              <a:t>institutionnelle.</a:t>
            </a:r>
            <a:endParaRPr lang="fr-FR" sz="1400" dirty="0">
              <a:latin typeface="+mj-lt"/>
              <a:cs typeface="Leelawadee" panose="020B0502040204020203" pitchFamily="34" charset="-34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7505" y="1905719"/>
            <a:ext cx="8424936" cy="2531590"/>
          </a:xfrm>
          <a:prstGeom prst="rect">
            <a:avLst/>
          </a:prstGeom>
          <a:solidFill>
            <a:srgbClr val="3334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1561" y="2571103"/>
            <a:ext cx="19896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/>
            <a:r>
              <a:rPr lang="fr-FR" sz="2000" b="1" dirty="0" smtClean="0">
                <a:solidFill>
                  <a:schemeClr val="bg1"/>
                </a:solidFill>
                <a:latin typeface="+mj-lt"/>
                <a:cs typeface="Leelawadee" panose="020B0502040204020203" pitchFamily="34" charset="-34"/>
              </a:rPr>
              <a:t>Membres</a:t>
            </a:r>
            <a:endParaRPr lang="fr-FR" sz="2000" b="1" dirty="0">
              <a:solidFill>
                <a:schemeClr val="bg1"/>
              </a:solidFill>
              <a:latin typeface="+mj-lt"/>
              <a:cs typeface="Leelawadee" panose="020B0502040204020203" pitchFamily="34" charset="-34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321272" y="2565101"/>
            <a:ext cx="19896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/>
            <a:r>
              <a:rPr lang="fr-FR" sz="2000" b="1" dirty="0" smtClean="0">
                <a:solidFill>
                  <a:schemeClr val="bg1"/>
                </a:solidFill>
                <a:latin typeface="+mj-lt"/>
                <a:cs typeface="Leelawadee" panose="020B0502040204020203" pitchFamily="34" charset="-34"/>
              </a:rPr>
              <a:t>Sessions / an</a:t>
            </a:r>
            <a:endParaRPr lang="fr-FR" sz="2000" b="1" dirty="0">
              <a:solidFill>
                <a:schemeClr val="bg1"/>
              </a:solidFill>
              <a:latin typeface="+mj-lt"/>
              <a:cs typeface="Leelawadee" panose="020B0502040204020203" pitchFamily="34" charset="-34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056756" y="2565102"/>
            <a:ext cx="19896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000" b="1" dirty="0" smtClean="0">
                <a:solidFill>
                  <a:schemeClr val="bg1"/>
                </a:solidFill>
                <a:latin typeface="+mj-lt"/>
                <a:cs typeface="Leelawadee" panose="020B0502040204020203" pitchFamily="34" charset="-34"/>
              </a:rPr>
              <a:t>Benchmarks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355221" y="2058910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b="1" dirty="0">
                <a:solidFill>
                  <a:schemeClr val="bg1"/>
                </a:solidFill>
                <a:latin typeface="+mj-lt"/>
                <a:cs typeface="Leelawadee" panose="020B0502040204020203" pitchFamily="34" charset="-34"/>
              </a:rPr>
              <a:t>7</a:t>
            </a:r>
            <a:endParaRPr lang="fr-FR" sz="4000" b="1" dirty="0" smtClean="0">
              <a:solidFill>
                <a:schemeClr val="bg1"/>
              </a:solidFill>
              <a:latin typeface="+mj-lt"/>
              <a:cs typeface="Leelawadee" panose="020B0502040204020203" pitchFamily="34" charset="-34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485547" y="3115772"/>
            <a:ext cx="2241659" cy="117405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just"/>
            <a:r>
              <a:rPr lang="fr-FR" sz="1200" dirty="0" smtClean="0">
                <a:solidFill>
                  <a:schemeClr val="bg1"/>
                </a:solidFill>
                <a:latin typeface="+mj-lt"/>
                <a:cs typeface="Leelawadee" panose="020B0502040204020203" pitchFamily="34" charset="-34"/>
              </a:rPr>
              <a:t>Société de gestion et  administrateurs de fonds offrant une prestation de service de Valorisation externalisée</a:t>
            </a:r>
            <a:endParaRPr lang="fr-FR" sz="1200" dirty="0">
              <a:solidFill>
                <a:schemeClr val="bg1"/>
              </a:solidFill>
              <a:latin typeface="+mj-lt"/>
              <a:cs typeface="Leelawadee" panose="020B0502040204020203" pitchFamily="34" charset="-34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3195258" y="3115772"/>
            <a:ext cx="2241659" cy="117405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just"/>
            <a:r>
              <a:rPr lang="fr-FR" sz="1200" dirty="0" smtClean="0">
                <a:solidFill>
                  <a:schemeClr val="bg1"/>
                </a:solidFill>
                <a:latin typeface="+mj-lt"/>
                <a:cs typeface="Leelawadee" panose="020B0502040204020203" pitchFamily="34" charset="-34"/>
              </a:rPr>
              <a:t>Chaque session est un moment privilégié d’échange entre acteurs de la prestation de valorisation OPCVM et institutionnelle</a:t>
            </a:r>
            <a:endParaRPr lang="fr-FR" sz="1200" dirty="0">
              <a:solidFill>
                <a:schemeClr val="bg1"/>
              </a:solidFill>
              <a:latin typeface="+mj-lt"/>
              <a:cs typeface="Leelawadee" panose="020B0502040204020203" pitchFamily="34" charset="-34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5930742" y="3115772"/>
            <a:ext cx="2241659" cy="117405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just"/>
            <a:r>
              <a:rPr lang="fr-FR" sz="1200" dirty="0" smtClean="0">
                <a:solidFill>
                  <a:schemeClr val="bg1"/>
                </a:solidFill>
                <a:latin typeface="+mj-lt"/>
                <a:cs typeface="Leelawadee" panose="020B0502040204020203" pitchFamily="34" charset="-34"/>
              </a:rPr>
              <a:t>Chaque session du club établit un état de l’art du thème traité</a:t>
            </a:r>
            <a:endParaRPr lang="fr-FR" sz="1200" dirty="0">
              <a:solidFill>
                <a:schemeClr val="bg1"/>
              </a:solidFill>
              <a:latin typeface="+mj-lt"/>
              <a:cs typeface="Leelawadee" panose="020B0502040204020203" pitchFamily="34" charset="-34"/>
            </a:endParaRPr>
          </a:p>
        </p:txBody>
      </p:sp>
      <p:cxnSp>
        <p:nvCxnSpPr>
          <p:cNvPr id="16" name="Connecteur droit 15"/>
          <p:cNvCxnSpPr/>
          <p:nvPr/>
        </p:nvCxnSpPr>
        <p:spPr>
          <a:xfrm>
            <a:off x="1162563" y="3011623"/>
            <a:ext cx="887627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6607758" y="3011623"/>
            <a:ext cx="887627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3872274" y="3011626"/>
            <a:ext cx="887627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6693140" y="2058910"/>
            <a:ext cx="7040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b="1" dirty="0" smtClean="0">
                <a:solidFill>
                  <a:schemeClr val="bg1"/>
                </a:solidFill>
                <a:latin typeface="+mj-lt"/>
                <a:cs typeface="Leelawadee" panose="020B0502040204020203" pitchFamily="34" charset="-34"/>
              </a:rPr>
              <a:t>34</a:t>
            </a:r>
            <a:endParaRPr lang="fr-FR" sz="4000" b="1" dirty="0" smtClean="0">
              <a:solidFill>
                <a:schemeClr val="bg1"/>
              </a:solidFill>
              <a:latin typeface="+mj-lt"/>
              <a:cs typeface="Leelawadee" panose="020B0502040204020203" pitchFamily="34" charset="-34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4090705" y="2058910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b="1" dirty="0" smtClean="0">
                <a:solidFill>
                  <a:schemeClr val="bg1"/>
                </a:solidFill>
                <a:latin typeface="+mj-lt"/>
                <a:cs typeface="Leelawadee" panose="020B0502040204020203" pitchFamily="34" charset="-34"/>
              </a:rPr>
              <a:t>3</a:t>
            </a:r>
          </a:p>
        </p:txBody>
      </p:sp>
      <p:sp>
        <p:nvSpPr>
          <p:cNvPr id="21" name="Titre 1"/>
          <p:cNvSpPr>
            <a:spLocks noGrp="1"/>
          </p:cNvSpPr>
          <p:nvPr>
            <p:ph type="title"/>
          </p:nvPr>
        </p:nvSpPr>
        <p:spPr>
          <a:xfrm>
            <a:off x="878904" y="71642"/>
            <a:ext cx="7509520" cy="483884"/>
          </a:xfrm>
        </p:spPr>
        <p:txBody>
          <a:bodyPr/>
          <a:lstStyle/>
          <a:p>
            <a:r>
              <a:rPr lang="fr-FR" dirty="0"/>
              <a:t>Le Club </a:t>
            </a:r>
            <a:r>
              <a:rPr lang="fr-FR" dirty="0" smtClean="0"/>
              <a:t>Valorisation</a:t>
            </a:r>
            <a:endParaRPr lang="fr-FR" dirty="0"/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23" name="Espace réservé du numéro de diapositive 2"/>
          <p:cNvSpPr txBox="1">
            <a:spLocks/>
          </p:cNvSpPr>
          <p:nvPr/>
        </p:nvSpPr>
        <p:spPr>
          <a:xfrm>
            <a:off x="8604448" y="4803998"/>
            <a:ext cx="539552" cy="273844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bg1">
                    <a:lumMod val="50000"/>
                  </a:schemeClr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476EA8C-B8F0-4646-AA5C-5D586423ACFF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2412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D9705-91C9-4D0E-9011-15AFBD16C5A8}" type="slidenum">
              <a:rPr lang="fr-FR" smtClean="0">
                <a:solidFill>
                  <a:schemeClr val="bg1"/>
                </a:solidFill>
              </a:rPr>
              <a:pPr/>
              <a:t>3</a:t>
            </a:fld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7172" y="1995686"/>
            <a:ext cx="8633136" cy="1584176"/>
          </a:xfrm>
          <a:prstGeom prst="rect">
            <a:avLst/>
          </a:prstGeom>
          <a:solidFill>
            <a:srgbClr val="333475"/>
          </a:solidFill>
        </p:spPr>
        <p:txBody>
          <a:bodyPr wrap="square" lIns="36000" rIns="36000" rtlCol="0" anchor="ctr">
            <a:noAutofit/>
          </a:bodyPr>
          <a:lstStyle/>
          <a:p>
            <a:pPr algn="ctr"/>
            <a:r>
              <a:rPr lang="fr-FR" sz="4000" dirty="0">
                <a:solidFill>
                  <a:schemeClr val="bg1"/>
                </a:solidFill>
                <a:latin typeface="+mj-lt"/>
                <a:cs typeface="Leelawadee" panose="020B0502040204020203" pitchFamily="34" charset="-34"/>
              </a:rPr>
              <a:t>Benchmark du SI des </a:t>
            </a:r>
            <a:r>
              <a:rPr lang="fr-FR" sz="4000" dirty="0" smtClean="0">
                <a:solidFill>
                  <a:schemeClr val="bg1"/>
                </a:solidFill>
                <a:latin typeface="+mj-lt"/>
                <a:cs typeface="Leelawadee" panose="020B0502040204020203" pitchFamily="34" charset="-34"/>
              </a:rPr>
              <a:t/>
            </a:r>
            <a:br>
              <a:rPr lang="fr-FR" sz="4000" dirty="0" smtClean="0">
                <a:solidFill>
                  <a:schemeClr val="bg1"/>
                </a:solidFill>
                <a:latin typeface="+mj-lt"/>
                <a:cs typeface="Leelawadee" panose="020B0502040204020203" pitchFamily="34" charset="-34"/>
              </a:rPr>
            </a:br>
            <a:r>
              <a:rPr lang="fr-FR" sz="4000" dirty="0" smtClean="0">
                <a:solidFill>
                  <a:schemeClr val="bg1"/>
                </a:solidFill>
                <a:latin typeface="+mj-lt"/>
                <a:cs typeface="Leelawadee" panose="020B0502040204020203" pitchFamily="34" charset="-34"/>
              </a:rPr>
              <a:t>Administrateurs </a:t>
            </a:r>
            <a:r>
              <a:rPr lang="fr-FR" sz="4000" dirty="0">
                <a:solidFill>
                  <a:schemeClr val="bg1"/>
                </a:solidFill>
                <a:latin typeface="+mj-lt"/>
                <a:cs typeface="Leelawadee" panose="020B0502040204020203" pitchFamily="34" charset="-34"/>
              </a:rPr>
              <a:t>de fonds</a:t>
            </a:r>
          </a:p>
        </p:txBody>
      </p:sp>
      <p:sp>
        <p:nvSpPr>
          <p:cNvPr id="10" name="Rectangle 9"/>
          <p:cNvSpPr/>
          <p:nvPr/>
        </p:nvSpPr>
        <p:spPr>
          <a:xfrm>
            <a:off x="35496" y="51470"/>
            <a:ext cx="864096" cy="864096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just"/>
            <a:endParaRPr lang="fr-FR" sz="1600" b="1" dirty="0">
              <a:solidFill>
                <a:srgbClr val="333333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10173" y="3579862"/>
            <a:ext cx="8633136" cy="50405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lIns="36000" rIns="36000" rtlCol="0" anchor="ctr">
            <a:noAutofit/>
          </a:bodyPr>
          <a:lstStyle/>
          <a:p>
            <a:pPr algn="ctr"/>
            <a:r>
              <a:rPr lang="fr-FR" sz="2000" dirty="0" smtClean="0">
                <a:solidFill>
                  <a:schemeClr val="bg1"/>
                </a:solidFill>
                <a:latin typeface="+mj-lt"/>
                <a:cs typeface="Leelawadee" panose="020B0502040204020203" pitchFamily="34" charset="-34"/>
              </a:rPr>
              <a:t>Extrait de l’étude</a:t>
            </a:r>
          </a:p>
        </p:txBody>
      </p:sp>
      <p:sp>
        <p:nvSpPr>
          <p:cNvPr id="7" name="Espace réservé du numéro de diapositive 2"/>
          <p:cNvSpPr txBox="1">
            <a:spLocks/>
          </p:cNvSpPr>
          <p:nvPr/>
        </p:nvSpPr>
        <p:spPr>
          <a:xfrm>
            <a:off x="8604448" y="4803998"/>
            <a:ext cx="539552" cy="273844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bg1">
                    <a:lumMod val="50000"/>
                  </a:schemeClr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D94157B-6816-4FF0-AE93-9645FE025508}" type="slidenum">
              <a:rPr lang="fr-FR" smtClean="0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7349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78904" y="334809"/>
            <a:ext cx="7509520" cy="483884"/>
          </a:xfrm>
        </p:spPr>
        <p:txBody>
          <a:bodyPr/>
          <a:lstStyle/>
          <a:p>
            <a:r>
              <a:rPr lang="fr-FR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Benchmark Juin 2019</a:t>
            </a:r>
            <a:endParaRPr lang="fr-FR" sz="2800" i="1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D9705-91C9-4D0E-9011-15AFBD16C5A8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12" name="Rectangle à coins arrondis 11"/>
          <p:cNvSpPr/>
          <p:nvPr/>
        </p:nvSpPr>
        <p:spPr bwMode="auto">
          <a:xfrm>
            <a:off x="452690" y="2988367"/>
            <a:ext cx="7990566" cy="579600"/>
          </a:xfrm>
          <a:prstGeom prst="roundRect">
            <a:avLst>
              <a:gd name="adj" fmla="val 5361"/>
            </a:avLst>
          </a:prstGeom>
          <a:noFill/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200" b="1" dirty="0" smtClean="0">
                <a:solidFill>
                  <a:schemeClr val="tx2"/>
                </a:solidFill>
                <a:latin typeface="+mj-lt"/>
              </a:rPr>
              <a:t>Contrôles</a:t>
            </a: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j-lt"/>
            </a:endParaRPr>
          </a:p>
        </p:txBody>
      </p:sp>
      <p:sp>
        <p:nvSpPr>
          <p:cNvPr id="13" name="Rectangle à coins arrondis 12"/>
          <p:cNvSpPr/>
          <p:nvPr/>
        </p:nvSpPr>
        <p:spPr bwMode="auto">
          <a:xfrm>
            <a:off x="467120" y="992880"/>
            <a:ext cx="1922400" cy="858790"/>
          </a:xfrm>
          <a:prstGeom prst="roundRect">
            <a:avLst>
              <a:gd name="adj" fmla="val 5361"/>
            </a:avLst>
          </a:prstGeom>
          <a:noFill/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200" b="1" dirty="0" smtClean="0">
                <a:solidFill>
                  <a:schemeClr val="tx2"/>
                </a:solidFill>
                <a:latin typeface="+mj-lt"/>
              </a:rPr>
              <a:t>Rapprochement</a:t>
            </a: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j-lt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2786687" y="1378517"/>
            <a:ext cx="1562400" cy="260672"/>
          </a:xfrm>
          <a:prstGeom prst="rect">
            <a:avLst/>
          </a:prstGeom>
          <a:gradFill>
            <a:gsLst>
              <a:gs pos="100000">
                <a:schemeClr val="tx2"/>
              </a:gs>
              <a:gs pos="100000">
                <a:srgbClr val="00B0F0"/>
              </a:gs>
            </a:gsLst>
            <a:lin ang="0" scaled="1"/>
          </a:gradFill>
          <a:ln w="635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Valorisation OPC</a:t>
            </a:r>
            <a:endParaRPr lang="fr-FR" sz="9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4" name="Rectangle à coins arrondis 53"/>
          <p:cNvSpPr/>
          <p:nvPr/>
        </p:nvSpPr>
        <p:spPr bwMode="auto">
          <a:xfrm>
            <a:off x="2606958" y="987574"/>
            <a:ext cx="1907266" cy="1944147"/>
          </a:xfrm>
          <a:prstGeom prst="roundRect">
            <a:avLst>
              <a:gd name="adj" fmla="val 5361"/>
            </a:avLst>
          </a:prstGeom>
          <a:noFill/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200" b="1" dirty="0" smtClean="0">
                <a:solidFill>
                  <a:schemeClr val="tx2"/>
                </a:solidFill>
                <a:latin typeface="+mj-lt"/>
              </a:rPr>
              <a:t>Valorisation</a:t>
            </a: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j-lt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2779391" y="1881760"/>
            <a:ext cx="1562400" cy="260672"/>
          </a:xfrm>
          <a:prstGeom prst="rect">
            <a:avLst/>
          </a:prstGeom>
          <a:gradFill>
            <a:gsLst>
              <a:gs pos="90000">
                <a:srgbClr val="C00000"/>
              </a:gs>
              <a:gs pos="86000">
                <a:schemeClr val="tx2"/>
              </a:gs>
            </a:gsLst>
            <a:lin ang="0" scaled="1"/>
          </a:gradFill>
          <a:ln w="635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Valorisation PERES</a:t>
            </a:r>
            <a:endParaRPr lang="fr-FR" sz="9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2793983" y="2385004"/>
            <a:ext cx="1562400" cy="260672"/>
          </a:xfrm>
          <a:prstGeom prst="rect">
            <a:avLst/>
          </a:prstGeom>
          <a:gradFill>
            <a:gsLst>
              <a:gs pos="86000">
                <a:schemeClr val="tx2"/>
              </a:gs>
              <a:gs pos="90000">
                <a:schemeClr val="bg1">
                  <a:lumMod val="65000"/>
                </a:schemeClr>
              </a:gs>
            </a:gsLst>
            <a:lin ang="0" scaled="1"/>
          </a:gradFill>
          <a:ln w="635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Valorisation Mandats</a:t>
            </a:r>
            <a:endParaRPr lang="fr-FR" sz="9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4" name="Rectangle 93"/>
          <p:cNvSpPr/>
          <p:nvPr/>
        </p:nvSpPr>
        <p:spPr bwMode="auto">
          <a:xfrm>
            <a:off x="7460085" y="339524"/>
            <a:ext cx="523695" cy="236975"/>
          </a:xfrm>
          <a:prstGeom prst="rect">
            <a:avLst/>
          </a:prstGeom>
          <a:solidFill>
            <a:srgbClr val="1F497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Progiciel</a:t>
            </a:r>
          </a:p>
        </p:txBody>
      </p:sp>
      <p:sp>
        <p:nvSpPr>
          <p:cNvPr id="95" name="Rectangle 94"/>
          <p:cNvSpPr/>
          <p:nvPr/>
        </p:nvSpPr>
        <p:spPr bwMode="auto">
          <a:xfrm>
            <a:off x="7460085" y="686187"/>
            <a:ext cx="523695" cy="236975"/>
          </a:xfrm>
          <a:prstGeom prst="rect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Dev interne</a:t>
            </a:r>
          </a:p>
        </p:txBody>
      </p:sp>
      <p:sp>
        <p:nvSpPr>
          <p:cNvPr id="101" name="ZoneTexte 100"/>
          <p:cNvSpPr txBox="1"/>
          <p:nvPr/>
        </p:nvSpPr>
        <p:spPr>
          <a:xfrm>
            <a:off x="7686115" y="14450"/>
            <a:ext cx="63030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b="1" u="sng" dirty="0" smtClean="0">
                <a:solidFill>
                  <a:schemeClr val="tx2"/>
                </a:solidFill>
                <a:latin typeface="+mj-lt"/>
              </a:rPr>
              <a:t>Légende</a:t>
            </a:r>
            <a:endParaRPr lang="fr-FR" sz="1000" b="1" u="sng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05" name="Espace réservé du texte 4"/>
          <p:cNvSpPr txBox="1">
            <a:spLocks/>
          </p:cNvSpPr>
          <p:nvPr/>
        </p:nvSpPr>
        <p:spPr>
          <a:xfrm>
            <a:off x="62392" y="58194"/>
            <a:ext cx="780596" cy="785364"/>
          </a:xfrm>
          <a:prstGeom prst="rect">
            <a:avLst/>
          </a:prstGeom>
        </p:spPr>
        <p:txBody>
          <a:bodyPr anchor="ctr" anchorCtr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dirty="0" smtClean="0">
                <a:solidFill>
                  <a:schemeClr val="bg1"/>
                </a:solidFill>
              </a:rPr>
              <a:t>1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08" name="Rectangle 107"/>
          <p:cNvSpPr/>
          <p:nvPr/>
        </p:nvSpPr>
        <p:spPr bwMode="auto">
          <a:xfrm>
            <a:off x="4860032" y="1376237"/>
            <a:ext cx="1562618" cy="260672"/>
          </a:xfrm>
          <a:prstGeom prst="rect">
            <a:avLst/>
          </a:prstGeom>
          <a:gradFill>
            <a:gsLst>
              <a:gs pos="71000">
                <a:schemeClr val="tx2"/>
              </a:gs>
              <a:gs pos="76000">
                <a:srgbClr val="C00000"/>
              </a:gs>
            </a:gsLst>
            <a:lin ang="0" scaled="1"/>
          </a:gradFill>
          <a:ln w="635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Rapports périodiques</a:t>
            </a:r>
            <a:endParaRPr lang="fr-FR" sz="9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9" name="Rectangle 108"/>
          <p:cNvSpPr/>
          <p:nvPr/>
        </p:nvSpPr>
        <p:spPr bwMode="auto">
          <a:xfrm>
            <a:off x="6671818" y="1382060"/>
            <a:ext cx="1342800" cy="260672"/>
          </a:xfrm>
          <a:prstGeom prst="rect">
            <a:avLst/>
          </a:prstGeom>
          <a:gradFill>
            <a:gsLst>
              <a:gs pos="33000">
                <a:srgbClr val="C00000"/>
              </a:gs>
              <a:gs pos="100000">
                <a:schemeClr val="bg1">
                  <a:lumMod val="65000"/>
                </a:schemeClr>
              </a:gs>
              <a:gs pos="25000">
                <a:schemeClr val="tx2"/>
              </a:gs>
            </a:gsLst>
            <a:lin ang="0" scaled="1"/>
          </a:gradFill>
          <a:ln w="635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900" b="1" dirty="0" err="1" smtClean="0">
                <a:solidFill>
                  <a:schemeClr val="bg1"/>
                </a:solidFill>
                <a:latin typeface="+mj-lt"/>
              </a:rPr>
              <a:t>Reporting</a:t>
            </a:r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 financier</a:t>
            </a:r>
            <a:endParaRPr lang="fr-FR" sz="9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0" name="Rectangle à coins arrondis 109"/>
          <p:cNvSpPr/>
          <p:nvPr/>
        </p:nvSpPr>
        <p:spPr bwMode="auto">
          <a:xfrm>
            <a:off x="4735510" y="990570"/>
            <a:ext cx="3744416" cy="1941220"/>
          </a:xfrm>
          <a:prstGeom prst="roundRect">
            <a:avLst>
              <a:gd name="adj" fmla="val 5361"/>
            </a:avLst>
          </a:prstGeom>
          <a:noFill/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200" b="1" dirty="0" err="1" smtClean="0">
                <a:solidFill>
                  <a:schemeClr val="tx2"/>
                </a:solidFill>
                <a:latin typeface="+mj-lt"/>
              </a:rPr>
              <a:t>Reporting</a:t>
            </a: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j-lt"/>
            </a:endParaRPr>
          </a:p>
        </p:txBody>
      </p:sp>
      <p:sp>
        <p:nvSpPr>
          <p:cNvPr id="111" name="Rectangle 110"/>
          <p:cNvSpPr/>
          <p:nvPr/>
        </p:nvSpPr>
        <p:spPr bwMode="auto">
          <a:xfrm>
            <a:off x="4860032" y="1691629"/>
            <a:ext cx="1562618" cy="260672"/>
          </a:xfrm>
          <a:prstGeom prst="rect">
            <a:avLst/>
          </a:prstGeom>
          <a:gradFill>
            <a:gsLst>
              <a:gs pos="71000">
                <a:schemeClr val="tx2"/>
              </a:gs>
              <a:gs pos="76000">
                <a:srgbClr val="C00000"/>
              </a:gs>
            </a:gsLst>
            <a:lin ang="0" scaled="1"/>
          </a:gradFill>
          <a:ln w="635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900" b="1" dirty="0" err="1" smtClean="0">
                <a:solidFill>
                  <a:schemeClr val="bg1"/>
                </a:solidFill>
                <a:latin typeface="+mj-lt"/>
              </a:rPr>
              <a:t>Reporting</a:t>
            </a:r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 comptable</a:t>
            </a:r>
            <a:endParaRPr lang="fr-FR" sz="9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2" name="Rectangle 111"/>
          <p:cNvSpPr/>
          <p:nvPr/>
        </p:nvSpPr>
        <p:spPr bwMode="auto">
          <a:xfrm>
            <a:off x="4866985" y="1991080"/>
            <a:ext cx="792000" cy="260672"/>
          </a:xfrm>
          <a:prstGeom prst="rect">
            <a:avLst/>
          </a:prstGeom>
          <a:gradFill>
            <a:gsLst>
              <a:gs pos="67000">
                <a:srgbClr val="C00000"/>
              </a:gs>
              <a:gs pos="70000">
                <a:schemeClr val="bg1">
                  <a:lumMod val="65000"/>
                </a:schemeClr>
              </a:gs>
            </a:gsLst>
            <a:lin ang="0" scaled="1"/>
          </a:gradFill>
          <a:ln w="635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900" b="1" dirty="0" err="1" smtClean="0">
                <a:solidFill>
                  <a:schemeClr val="bg1"/>
                </a:solidFill>
                <a:latin typeface="+mj-lt"/>
              </a:rPr>
              <a:t>Reporting</a:t>
            </a:r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 ESG &amp; Climat</a:t>
            </a:r>
            <a:endParaRPr lang="fr-FR" sz="9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3" name="Rectangle 112"/>
          <p:cNvSpPr/>
          <p:nvPr/>
        </p:nvSpPr>
        <p:spPr bwMode="auto">
          <a:xfrm>
            <a:off x="4866985" y="2298189"/>
            <a:ext cx="1123200" cy="260672"/>
          </a:xfrm>
          <a:prstGeom prst="rect">
            <a:avLst/>
          </a:prstGeom>
          <a:gradFill>
            <a:gsLst>
              <a:gs pos="40000">
                <a:schemeClr val="tx2"/>
              </a:gs>
              <a:gs pos="44000">
                <a:srgbClr val="C00000"/>
              </a:gs>
            </a:gsLst>
            <a:lin ang="0" scaled="1"/>
          </a:gradFill>
          <a:ln w="635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900" b="1" dirty="0" err="1" smtClean="0">
                <a:solidFill>
                  <a:schemeClr val="bg1"/>
                </a:solidFill>
                <a:latin typeface="+mj-lt"/>
              </a:rPr>
              <a:t>Reporting</a:t>
            </a:r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 SFTR</a:t>
            </a:r>
            <a:endParaRPr lang="fr-FR" sz="9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6672244" y="1687436"/>
            <a:ext cx="1346785" cy="260672"/>
          </a:xfrm>
          <a:prstGeom prst="rect">
            <a:avLst/>
          </a:prstGeom>
          <a:gradFill>
            <a:gsLst>
              <a:gs pos="25000">
                <a:schemeClr val="tx2"/>
              </a:gs>
              <a:gs pos="33000">
                <a:srgbClr val="C00000"/>
              </a:gs>
            </a:gsLst>
            <a:lin ang="0" scaled="1"/>
          </a:gradFill>
          <a:ln w="635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900" b="1" dirty="0" err="1" smtClean="0">
                <a:solidFill>
                  <a:schemeClr val="bg1"/>
                </a:solidFill>
                <a:latin typeface="+mj-lt"/>
              </a:rPr>
              <a:t>Reporting</a:t>
            </a:r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 AIFM</a:t>
            </a:r>
            <a:endParaRPr lang="fr-FR" sz="9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6672669" y="1992812"/>
            <a:ext cx="1346785" cy="260672"/>
          </a:xfrm>
          <a:prstGeom prst="rect">
            <a:avLst/>
          </a:prstGeom>
          <a:gradFill>
            <a:gsLst>
              <a:gs pos="16000">
                <a:schemeClr val="tx2"/>
              </a:gs>
              <a:gs pos="20000">
                <a:srgbClr val="C00000"/>
              </a:gs>
            </a:gsLst>
            <a:lin ang="0" scaled="1"/>
          </a:gradFill>
          <a:ln w="635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900" b="1" dirty="0" err="1" smtClean="0">
                <a:solidFill>
                  <a:schemeClr val="bg1"/>
                </a:solidFill>
                <a:latin typeface="+mj-lt"/>
              </a:rPr>
              <a:t>Reporting</a:t>
            </a:r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fr-FR" sz="900" b="1" dirty="0" err="1" smtClean="0">
                <a:solidFill>
                  <a:schemeClr val="bg1"/>
                </a:solidFill>
                <a:latin typeface="+mj-lt"/>
              </a:rPr>
              <a:t>Solvency</a:t>
            </a:r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 2</a:t>
            </a:r>
            <a:endParaRPr lang="fr-FR" sz="9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6666557" y="2298189"/>
            <a:ext cx="1353322" cy="260672"/>
          </a:xfrm>
          <a:prstGeom prst="rect">
            <a:avLst/>
          </a:prstGeom>
          <a:gradFill>
            <a:gsLst>
              <a:gs pos="16000">
                <a:schemeClr val="tx2"/>
              </a:gs>
              <a:gs pos="20000">
                <a:srgbClr val="C00000"/>
              </a:gs>
            </a:gsLst>
            <a:lin ang="0" scaled="1"/>
          </a:gradFill>
          <a:ln w="635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900" b="1" dirty="0" err="1" smtClean="0">
                <a:solidFill>
                  <a:schemeClr val="bg1"/>
                </a:solidFill>
                <a:latin typeface="+mj-lt"/>
              </a:rPr>
              <a:t>Reporting</a:t>
            </a:r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 PRIIPS, MIFID</a:t>
            </a:r>
            <a:endParaRPr lang="fr-FR" sz="9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7" name="Rectangle à coins arrondis 116"/>
          <p:cNvSpPr/>
          <p:nvPr/>
        </p:nvSpPr>
        <p:spPr bwMode="auto">
          <a:xfrm>
            <a:off x="466590" y="2010587"/>
            <a:ext cx="1923461" cy="860400"/>
          </a:xfrm>
          <a:prstGeom prst="roundRect">
            <a:avLst>
              <a:gd name="adj" fmla="val 5361"/>
            </a:avLst>
          </a:prstGeom>
          <a:noFill/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200" b="1" dirty="0" smtClean="0">
                <a:solidFill>
                  <a:schemeClr val="tx2"/>
                </a:solidFill>
                <a:latin typeface="+mj-lt"/>
              </a:rPr>
              <a:t>Calcul des ratios</a:t>
            </a: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j-lt"/>
            </a:endParaRPr>
          </a:p>
        </p:txBody>
      </p:sp>
      <p:sp>
        <p:nvSpPr>
          <p:cNvPr id="118" name="Rectangle 117"/>
          <p:cNvSpPr/>
          <p:nvPr/>
        </p:nvSpPr>
        <p:spPr bwMode="auto">
          <a:xfrm>
            <a:off x="673786" y="2385004"/>
            <a:ext cx="1562400" cy="260672"/>
          </a:xfrm>
          <a:prstGeom prst="rect">
            <a:avLst/>
          </a:prstGeom>
          <a:gradFill>
            <a:gsLst>
              <a:gs pos="86000">
                <a:schemeClr val="tx2"/>
              </a:gs>
              <a:gs pos="90000">
                <a:srgbClr val="C00000"/>
              </a:gs>
            </a:gsLst>
            <a:lin ang="0" scaled="1"/>
          </a:gradFill>
          <a:ln w="635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Calcul des ratios</a:t>
            </a:r>
            <a:endParaRPr lang="fr-FR" sz="9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9" name="Rectangle 118"/>
          <p:cNvSpPr/>
          <p:nvPr/>
        </p:nvSpPr>
        <p:spPr bwMode="auto">
          <a:xfrm>
            <a:off x="673786" y="1378517"/>
            <a:ext cx="1562400" cy="260672"/>
          </a:xfrm>
          <a:prstGeom prst="rect">
            <a:avLst/>
          </a:prstGeom>
          <a:gradFill>
            <a:gsLst>
              <a:gs pos="67000">
                <a:schemeClr val="tx2"/>
              </a:gs>
              <a:gs pos="71000">
                <a:srgbClr val="C00000"/>
              </a:gs>
            </a:gsLst>
            <a:lin ang="0" scaled="1"/>
          </a:gradFill>
          <a:ln w="635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Rapprochement</a:t>
            </a:r>
            <a:endParaRPr lang="fr-FR" sz="9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3700585" y="3252657"/>
            <a:ext cx="1562400" cy="260672"/>
          </a:xfrm>
          <a:prstGeom prst="rect">
            <a:avLst/>
          </a:prstGeom>
          <a:gradFill>
            <a:gsLst>
              <a:gs pos="40000">
                <a:schemeClr val="tx2"/>
              </a:gs>
              <a:gs pos="43000">
                <a:srgbClr val="C00000"/>
              </a:gs>
            </a:gsLst>
            <a:lin ang="0" scaled="1"/>
          </a:gradFill>
          <a:ln w="635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Contrôle</a:t>
            </a:r>
            <a:endParaRPr lang="fr-FR" sz="9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1" name="Rectangle 120"/>
          <p:cNvSpPr/>
          <p:nvPr/>
        </p:nvSpPr>
        <p:spPr bwMode="auto">
          <a:xfrm>
            <a:off x="4860032" y="2613911"/>
            <a:ext cx="1582719" cy="260672"/>
          </a:xfrm>
          <a:prstGeom prst="rect">
            <a:avLst/>
          </a:prstGeom>
          <a:gradFill>
            <a:gsLst>
              <a:gs pos="100000">
                <a:srgbClr val="C00000"/>
              </a:gs>
              <a:gs pos="100000">
                <a:srgbClr val="00B0F0"/>
              </a:gs>
            </a:gsLst>
            <a:lin ang="0" scaled="1"/>
          </a:gradFill>
          <a:ln w="635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900" b="1" dirty="0" err="1" smtClean="0">
                <a:solidFill>
                  <a:schemeClr val="bg1"/>
                </a:solidFill>
                <a:latin typeface="+mj-lt"/>
              </a:rPr>
              <a:t>Reporting</a:t>
            </a:r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 d’activité</a:t>
            </a:r>
            <a:endParaRPr lang="fr-FR" sz="9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3" name="Rectangle 122"/>
          <p:cNvSpPr/>
          <p:nvPr/>
        </p:nvSpPr>
        <p:spPr bwMode="auto">
          <a:xfrm>
            <a:off x="8025944" y="686187"/>
            <a:ext cx="523695" cy="236975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800" b="1" dirty="0" smtClean="0">
                <a:latin typeface="+mj-lt"/>
              </a:rPr>
              <a:t>Prestataire externe</a:t>
            </a:r>
            <a:endParaRPr kumimoji="0" lang="fr-FR" sz="800" b="1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124" name="Rectangle 123"/>
          <p:cNvSpPr/>
          <p:nvPr/>
        </p:nvSpPr>
        <p:spPr bwMode="auto">
          <a:xfrm>
            <a:off x="8025944" y="327313"/>
            <a:ext cx="523695" cy="236975"/>
          </a:xfrm>
          <a:prstGeom prst="rect">
            <a:avLst/>
          </a:prstGeom>
          <a:ln w="12700">
            <a:solidFill>
              <a:schemeClr val="accent2"/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</a:rPr>
              <a:t>NA</a:t>
            </a:r>
          </a:p>
        </p:txBody>
      </p:sp>
      <p:sp>
        <p:nvSpPr>
          <p:cNvPr id="125" name="Rectangle 124"/>
          <p:cNvSpPr/>
          <p:nvPr/>
        </p:nvSpPr>
        <p:spPr bwMode="auto">
          <a:xfrm>
            <a:off x="5641341" y="1995380"/>
            <a:ext cx="774079" cy="256372"/>
          </a:xfrm>
          <a:prstGeom prst="rect">
            <a:avLst/>
          </a:prstGeom>
          <a:ln w="12700">
            <a:solidFill>
              <a:schemeClr val="accent2"/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800" b="1" i="0" u="none" strike="noStrike" cap="none" normalizeH="0" baseline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+mj-lt"/>
            </a:endParaRPr>
          </a:p>
        </p:txBody>
      </p:sp>
      <p:sp>
        <p:nvSpPr>
          <p:cNvPr id="126" name="Rectangle 125"/>
          <p:cNvSpPr/>
          <p:nvPr/>
        </p:nvSpPr>
        <p:spPr bwMode="auto">
          <a:xfrm>
            <a:off x="5970304" y="2306802"/>
            <a:ext cx="445116" cy="246606"/>
          </a:xfrm>
          <a:prstGeom prst="rect">
            <a:avLst/>
          </a:prstGeom>
          <a:ln w="12700">
            <a:solidFill>
              <a:schemeClr val="accent2"/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800" b="1" i="0" u="none" strike="noStrike" cap="none" normalizeH="0" baseline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+mj-lt"/>
            </a:endParaRPr>
          </a:p>
        </p:txBody>
      </p:sp>
      <p:sp>
        <p:nvSpPr>
          <p:cNvPr id="127" name="Rectangle 126"/>
          <p:cNvSpPr/>
          <p:nvPr/>
        </p:nvSpPr>
        <p:spPr bwMode="auto">
          <a:xfrm>
            <a:off x="8015040" y="1382060"/>
            <a:ext cx="222558" cy="246606"/>
          </a:xfrm>
          <a:prstGeom prst="rect">
            <a:avLst/>
          </a:prstGeom>
          <a:ln w="12700">
            <a:solidFill>
              <a:schemeClr val="accent2"/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800" b="1" i="0" u="none" strike="noStrike" cap="none" normalizeH="0" baseline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+mj-lt"/>
            </a:endParaRPr>
          </a:p>
        </p:txBody>
      </p:sp>
      <p:sp>
        <p:nvSpPr>
          <p:cNvPr id="128" name="Rectangle 127"/>
          <p:cNvSpPr/>
          <p:nvPr/>
        </p:nvSpPr>
        <p:spPr bwMode="auto">
          <a:xfrm>
            <a:off x="8015040" y="1690521"/>
            <a:ext cx="222558" cy="246606"/>
          </a:xfrm>
          <a:prstGeom prst="rect">
            <a:avLst/>
          </a:prstGeom>
          <a:ln w="12700">
            <a:solidFill>
              <a:schemeClr val="accent2"/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800" b="1" i="0" u="none" strike="noStrike" cap="none" normalizeH="0" baseline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+mj-lt"/>
            </a:endParaRPr>
          </a:p>
        </p:txBody>
      </p:sp>
      <p:sp>
        <p:nvSpPr>
          <p:cNvPr id="129" name="Rectangle 128"/>
          <p:cNvSpPr/>
          <p:nvPr/>
        </p:nvSpPr>
        <p:spPr bwMode="auto">
          <a:xfrm>
            <a:off x="8015040" y="1998982"/>
            <a:ext cx="222558" cy="246606"/>
          </a:xfrm>
          <a:prstGeom prst="rect">
            <a:avLst/>
          </a:prstGeom>
          <a:ln w="12700">
            <a:solidFill>
              <a:schemeClr val="accent2"/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800" b="1" i="0" u="none" strike="noStrike" cap="none" normalizeH="0" baseline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+mj-lt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8015040" y="2307444"/>
            <a:ext cx="222558" cy="246606"/>
          </a:xfrm>
          <a:prstGeom prst="rect">
            <a:avLst/>
          </a:prstGeom>
          <a:ln w="12700">
            <a:solidFill>
              <a:schemeClr val="accent2"/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800" b="1" i="0" u="none" strike="noStrike" cap="none" normalizeH="0" baseline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+mj-lt"/>
            </a:endParaRPr>
          </a:p>
        </p:txBody>
      </p:sp>
      <p:sp>
        <p:nvSpPr>
          <p:cNvPr id="36" name="Titre 1"/>
          <p:cNvSpPr txBox="1">
            <a:spLocks/>
          </p:cNvSpPr>
          <p:nvPr/>
        </p:nvSpPr>
        <p:spPr>
          <a:xfrm>
            <a:off x="878904" y="71642"/>
            <a:ext cx="7509520" cy="483884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Leelawadee" panose="020B0502040204020203" pitchFamily="34" charset="-34"/>
                <a:ea typeface="+mj-ea"/>
                <a:cs typeface="Leelawadee" panose="020B0502040204020203" pitchFamily="34" charset="-34"/>
              </a:defRPr>
            </a:lvl1pPr>
          </a:lstStyle>
          <a:p>
            <a:r>
              <a:rPr lang="fr-FR" dirty="0" smtClean="0"/>
              <a:t>Portrait </a:t>
            </a:r>
            <a:r>
              <a:rPr lang="fr-FR" dirty="0"/>
              <a:t>robot du Système d’Information</a:t>
            </a:r>
            <a:endParaRPr lang="en-GB" dirty="0"/>
          </a:p>
        </p:txBody>
      </p:sp>
      <p:sp>
        <p:nvSpPr>
          <p:cNvPr id="38" name="ZoneTexte 37"/>
          <p:cNvSpPr txBox="1"/>
          <p:nvPr/>
        </p:nvSpPr>
        <p:spPr>
          <a:xfrm>
            <a:off x="397106" y="3781718"/>
            <a:ext cx="8114048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fr-FR" sz="1200" dirty="0" smtClean="0"/>
              <a:t>Les Administrateurs de Fonds privilégient l’utilisation de progiciels de marché pour leur cœur d’activité. Le même progiciel est généralement utilisé pour la valorisation OPC et la comptabilité des mandats.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fr-FR" sz="1200" dirty="0" smtClean="0"/>
              <a:t>Les </a:t>
            </a:r>
            <a:r>
              <a:rPr lang="fr-FR" sz="1200" dirty="0"/>
              <a:t>Administrateurs de Fonds ont recours à des développements internes pour </a:t>
            </a:r>
            <a:r>
              <a:rPr lang="fr-FR" sz="1200" dirty="0" smtClean="0"/>
              <a:t>les contrôles et la </a:t>
            </a:r>
            <a:r>
              <a:rPr lang="fr-FR" sz="1200" dirty="0"/>
              <a:t>production des </a:t>
            </a:r>
            <a:r>
              <a:rPr lang="fr-FR" sz="1200" dirty="0" err="1"/>
              <a:t>reportings</a:t>
            </a:r>
            <a:r>
              <a:rPr lang="fr-FR" sz="1200" dirty="0"/>
              <a:t> extra comptables (hors </a:t>
            </a:r>
            <a:r>
              <a:rPr lang="fr-FR" sz="1200" dirty="0" err="1"/>
              <a:t>reporting</a:t>
            </a:r>
            <a:r>
              <a:rPr lang="fr-FR" sz="1200" dirty="0"/>
              <a:t> comptable et périodique)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fr-FR" sz="1200" dirty="0"/>
              <a:t>L’offre de </a:t>
            </a:r>
            <a:r>
              <a:rPr lang="fr-FR" sz="1200" dirty="0" err="1"/>
              <a:t>reporting</a:t>
            </a:r>
            <a:r>
              <a:rPr lang="fr-FR" sz="1200" dirty="0"/>
              <a:t> est variable selon les acteurs, notamment pour le </a:t>
            </a:r>
            <a:r>
              <a:rPr lang="fr-FR" sz="1200" dirty="0" err="1"/>
              <a:t>reporting</a:t>
            </a:r>
            <a:r>
              <a:rPr lang="fr-FR" sz="1200" dirty="0"/>
              <a:t> ESG qui peut néanmoins être produit par des services externes à l’Administration de Fonds </a:t>
            </a:r>
          </a:p>
        </p:txBody>
      </p:sp>
    </p:spTree>
    <p:extLst>
      <p:ext uri="{BB962C8B-B14F-4D97-AF65-F5344CB8AC3E}">
        <p14:creationId xmlns:p14="http://schemas.microsoft.com/office/powerpoint/2010/main" val="532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2</a:t>
            </a:r>
            <a:endParaRPr lang="en-GB" dirty="0"/>
          </a:p>
        </p:txBody>
      </p:sp>
      <p:graphicFrame>
        <p:nvGraphicFramePr>
          <p:cNvPr id="5" name="Chart 1"/>
          <p:cNvGraphicFramePr>
            <a:graphicFrameLocks/>
          </p:cNvGraphicFramePr>
          <p:nvPr>
            <p:extLst/>
          </p:nvPr>
        </p:nvGraphicFramePr>
        <p:xfrm>
          <a:off x="644343" y="1432329"/>
          <a:ext cx="7312034" cy="2795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7"/>
          <p:cNvSpPr/>
          <p:nvPr/>
        </p:nvSpPr>
        <p:spPr>
          <a:xfrm>
            <a:off x="789401" y="879442"/>
            <a:ext cx="77430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tx2"/>
              </a:buClr>
              <a:buFont typeface="Wingdings" panose="05000000000000000000" pitchFamily="2" charset="2"/>
              <a:buChar char="§"/>
              <a:defRPr sz="1600" b="1" i="0" u="none" strike="noStrike" kern="1200" spc="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fr-FR" sz="1400" dirty="0" smtClean="0">
                <a:solidFill>
                  <a:prstClr val="black"/>
                </a:solidFill>
              </a:rPr>
              <a:t>Quelle </a:t>
            </a:r>
            <a:r>
              <a:rPr lang="fr-FR" sz="1400" dirty="0">
                <a:solidFill>
                  <a:prstClr val="black"/>
                </a:solidFill>
              </a:rPr>
              <a:t>est l'ancienneté de votre plateforme cœur (en termes d'implémentation) sur les briques suivantes </a:t>
            </a:r>
            <a:r>
              <a:rPr lang="fr-FR" sz="1400" dirty="0" smtClean="0">
                <a:solidFill>
                  <a:prstClr val="black"/>
                </a:solidFill>
              </a:rPr>
              <a:t>?</a:t>
            </a:r>
            <a:endParaRPr lang="fr-FR" sz="1400" dirty="0">
              <a:solidFill>
                <a:prstClr val="black"/>
              </a:solidFill>
            </a:endParaRPr>
          </a:p>
        </p:txBody>
      </p:sp>
      <p:sp>
        <p:nvSpPr>
          <p:cNvPr id="10" name="Espace réservé du numéro de diapositive 2"/>
          <p:cNvSpPr txBox="1">
            <a:spLocks/>
          </p:cNvSpPr>
          <p:nvPr/>
        </p:nvSpPr>
        <p:spPr>
          <a:xfrm>
            <a:off x="8604250" y="4803775"/>
            <a:ext cx="539750" cy="274638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994D9705-91C9-4D0E-9011-15AFBD16C5A8}" type="slidenum">
              <a:rPr lang="fr-FR" sz="1200" smtClean="0">
                <a:solidFill>
                  <a:prstClr val="white">
                    <a:lumMod val="50000"/>
                  </a:prst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pPr algn="ctr">
                <a:defRPr/>
              </a:pPr>
              <a:t>5</a:t>
            </a:fld>
            <a:endParaRPr lang="fr-FR" sz="1200" dirty="0">
              <a:solidFill>
                <a:prstClr val="white">
                  <a:lumMod val="50000"/>
                </a:prst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281761" y="4374268"/>
            <a:ext cx="8136904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fr-FR"/>
            </a:defPPr>
            <a:lvl1pPr marL="171450" indent="-171450">
              <a:buFont typeface="Wingdings" panose="05000000000000000000" pitchFamily="2" charset="2"/>
              <a:buChar char="ü"/>
              <a:defRPr sz="1200"/>
            </a:lvl1pPr>
          </a:lstStyle>
          <a:p>
            <a:r>
              <a:rPr lang="fr-FR" dirty="0" smtClean="0"/>
              <a:t>L’équipement des administrateurs de fonds, sur leur cœur de métier, est assez ancien avec une implémentation qui date de plus de 5 ans</a:t>
            </a:r>
          </a:p>
          <a:p>
            <a:r>
              <a:rPr lang="fr-FR" dirty="0" smtClean="0"/>
              <a:t>Pour</a:t>
            </a:r>
            <a:r>
              <a:rPr lang="fr-FR" dirty="0" smtClean="0"/>
              <a:t> </a:t>
            </a:r>
            <a:r>
              <a:rPr lang="fr-FR" dirty="0" smtClean="0"/>
              <a:t>les activités de contrôles, rapprochements et calcul des ratios, la </a:t>
            </a:r>
            <a:r>
              <a:rPr lang="fr-FR" dirty="0" err="1" smtClean="0"/>
              <a:t>progicialisation</a:t>
            </a:r>
            <a:r>
              <a:rPr lang="fr-FR" dirty="0" smtClean="0"/>
              <a:t> de l’activité est plus récente</a:t>
            </a:r>
          </a:p>
        </p:txBody>
      </p:sp>
      <p:sp>
        <p:nvSpPr>
          <p:cNvPr id="12" name="Titre 1"/>
          <p:cNvSpPr>
            <a:spLocks noGrp="1"/>
          </p:cNvSpPr>
          <p:nvPr>
            <p:ph type="title"/>
          </p:nvPr>
        </p:nvSpPr>
        <p:spPr>
          <a:xfrm>
            <a:off x="878904" y="71642"/>
            <a:ext cx="7509520" cy="483884"/>
          </a:xfrm>
        </p:spPr>
        <p:txBody>
          <a:bodyPr/>
          <a:lstStyle/>
          <a:p>
            <a:r>
              <a:rPr lang="fr-FR" dirty="0" smtClean="0"/>
              <a:t>Age du SI sur les différentes briques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788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3</a:t>
            </a:r>
            <a:endParaRPr lang="en-GB" dirty="0"/>
          </a:p>
        </p:txBody>
      </p:sp>
      <p:graphicFrame>
        <p:nvGraphicFramePr>
          <p:cNvPr id="8" name="Chart 1"/>
          <p:cNvGraphicFramePr>
            <a:graphicFrameLocks/>
          </p:cNvGraphicFramePr>
          <p:nvPr>
            <p:extLst/>
          </p:nvPr>
        </p:nvGraphicFramePr>
        <p:xfrm>
          <a:off x="2663788" y="1203598"/>
          <a:ext cx="3996444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Espace réservé du contenu 2"/>
          <p:cNvSpPr txBox="1">
            <a:spLocks/>
          </p:cNvSpPr>
          <p:nvPr/>
        </p:nvSpPr>
        <p:spPr>
          <a:xfrm>
            <a:off x="251520" y="4078575"/>
            <a:ext cx="8136904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fr-FR"/>
            </a:defPPr>
            <a:lvl1pPr marL="171450" indent="-171450">
              <a:buFont typeface="Wingdings" panose="05000000000000000000" pitchFamily="2" charset="2"/>
              <a:buChar char="ü"/>
              <a:defRPr sz="1200"/>
            </a:lvl1pPr>
          </a:lstStyle>
          <a:p>
            <a:r>
              <a:rPr lang="fr-FR" dirty="0" smtClean="0"/>
              <a:t>Plus de 70% des Administrateurs de Fonds ont construit leur système d’information en assemblant les meilleurs progiciels pour chaque </a:t>
            </a:r>
            <a:r>
              <a:rPr lang="fr-FR" dirty="0" smtClean="0"/>
              <a:t>activité</a:t>
            </a:r>
            <a:endParaRPr lang="fr-FR" dirty="0" smtClean="0"/>
          </a:p>
          <a:p>
            <a:r>
              <a:rPr lang="fr-FR" dirty="0" smtClean="0"/>
              <a:t>Pour 40% des acteurs, le </a:t>
            </a:r>
            <a:r>
              <a:rPr lang="fr-FR" dirty="0" smtClean="0"/>
              <a:t>système intégré présente </a:t>
            </a:r>
            <a:r>
              <a:rPr lang="fr-FR" dirty="0" smtClean="0"/>
              <a:t>un intérêt d’un point de vue technique et budgétaire mais le « Best of </a:t>
            </a:r>
            <a:r>
              <a:rPr lang="fr-FR" dirty="0" err="1" smtClean="0"/>
              <a:t>Breed</a:t>
            </a:r>
            <a:r>
              <a:rPr lang="fr-FR" dirty="0" smtClean="0"/>
              <a:t> » est privilégié pour des raisons stratégiques </a:t>
            </a:r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827584" y="895821"/>
            <a:ext cx="766834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tx2"/>
              </a:buClr>
              <a:buFont typeface="Wingdings" panose="05000000000000000000" pitchFamily="2" charset="2"/>
              <a:buChar char="§"/>
              <a:defRPr sz="1600" b="1" i="0" u="none" strike="noStrike" kern="1200" spc="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fr-FR" sz="1400" dirty="0" smtClean="0">
                <a:solidFill>
                  <a:prstClr val="black"/>
                </a:solidFill>
              </a:rPr>
              <a:t>Quel est l’architecture* de votre SI ? </a:t>
            </a:r>
            <a:endParaRPr lang="fr-FR" sz="1400" dirty="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42988" y="1165165"/>
            <a:ext cx="70786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900" i="1" dirty="0" smtClean="0"/>
              <a:t>*«</a:t>
            </a:r>
            <a:r>
              <a:rPr lang="fr-FR" sz="900" i="1" dirty="0"/>
              <a:t> Best of </a:t>
            </a:r>
            <a:r>
              <a:rPr lang="fr-FR" sz="900" i="1" dirty="0" err="1"/>
              <a:t>breed</a:t>
            </a:r>
            <a:r>
              <a:rPr lang="fr-FR" sz="900" i="1" dirty="0"/>
              <a:t> » : Ensemble de logiciels interconnectés étant chacun les meilleurs de leurs catégories</a:t>
            </a:r>
          </a:p>
          <a:p>
            <a:r>
              <a:rPr lang="fr-FR" sz="900" i="1" dirty="0"/>
              <a:t>« Tout en un » : SI composé d'un progiciel ou d'un développement interne possédant l'ensemble des fonctionnalités demandées</a:t>
            </a:r>
          </a:p>
        </p:txBody>
      </p:sp>
      <p:sp>
        <p:nvSpPr>
          <p:cNvPr id="10" name="Espace réservé du numéro de diapositive 2"/>
          <p:cNvSpPr txBox="1">
            <a:spLocks/>
          </p:cNvSpPr>
          <p:nvPr/>
        </p:nvSpPr>
        <p:spPr>
          <a:xfrm>
            <a:off x="8604250" y="4803775"/>
            <a:ext cx="539750" cy="274638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994D9705-91C9-4D0E-9011-15AFBD16C5A8}" type="slidenum">
              <a:rPr lang="fr-FR" sz="1200" smtClean="0">
                <a:solidFill>
                  <a:prstClr val="white">
                    <a:lumMod val="50000"/>
                  </a:prst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pPr algn="ctr">
                <a:defRPr/>
              </a:pPr>
              <a:t>6</a:t>
            </a:fld>
            <a:endParaRPr lang="fr-FR" sz="1200" dirty="0">
              <a:solidFill>
                <a:prstClr val="white">
                  <a:lumMod val="50000"/>
                </a:prst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899592" y="208934"/>
            <a:ext cx="7509520" cy="483884"/>
          </a:xfrm>
        </p:spPr>
        <p:txBody>
          <a:bodyPr/>
          <a:lstStyle/>
          <a:p>
            <a:r>
              <a:rPr lang="fr-FR" dirty="0"/>
              <a:t>Architecture</a:t>
            </a:r>
            <a:r>
              <a:rPr lang="fr-FR" dirty="0">
                <a:latin typeface="+mj-lt"/>
              </a:rPr>
              <a:t> du SI des Administrateurs de Fonds </a:t>
            </a:r>
            <a:r>
              <a:rPr lang="fr-FR" dirty="0" smtClean="0">
                <a:latin typeface="+mj-lt"/>
              </a:rPr>
              <a:t/>
            </a:r>
            <a:br>
              <a:rPr lang="fr-FR" dirty="0" smtClean="0">
                <a:latin typeface="+mj-lt"/>
              </a:rPr>
            </a:br>
            <a:endParaRPr lang="fr-FR" sz="18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0070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Utilisation de nouvelles technologies </a:t>
            </a:r>
            <a:endParaRPr lang="en-GB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4</a:t>
            </a:r>
            <a:endParaRPr lang="en-GB" dirty="0"/>
          </a:p>
        </p:txBody>
      </p:sp>
      <p:graphicFrame>
        <p:nvGraphicFramePr>
          <p:cNvPr id="7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9338190"/>
              </p:ext>
            </p:extLst>
          </p:nvPr>
        </p:nvGraphicFramePr>
        <p:xfrm>
          <a:off x="5004048" y="1202579"/>
          <a:ext cx="3544588" cy="2154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7"/>
          <p:cNvSpPr/>
          <p:nvPr/>
        </p:nvSpPr>
        <p:spPr>
          <a:xfrm>
            <a:off x="864544" y="483518"/>
            <a:ext cx="753823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tx2"/>
              </a:buClr>
              <a:buFont typeface="Wingdings" panose="05000000000000000000" pitchFamily="2" charset="2"/>
              <a:buChar char="§"/>
              <a:defRPr sz="1600" b="1" i="0" u="none" strike="noStrike" kern="1200" spc="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fr-FR" sz="1400" dirty="0" smtClean="0">
                <a:solidFill>
                  <a:prstClr val="black"/>
                </a:solidFill>
              </a:rPr>
              <a:t>Des </a:t>
            </a:r>
            <a:r>
              <a:rPr lang="fr-FR" sz="1400" dirty="0">
                <a:solidFill>
                  <a:prstClr val="black"/>
                </a:solidFill>
              </a:rPr>
              <a:t>nouvelles technologies sont-elles utilisées pour les différentes activités ?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5447229" y="3654158"/>
            <a:ext cx="3132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i="1" dirty="0" smtClean="0"/>
              <a:t>*API =Application </a:t>
            </a:r>
            <a:r>
              <a:rPr lang="fr-FR" sz="900" i="1" dirty="0" err="1" smtClean="0"/>
              <a:t>Programming</a:t>
            </a:r>
            <a:r>
              <a:rPr lang="fr-FR" sz="900" i="1" dirty="0" smtClean="0"/>
              <a:t> Interface (consiste en un code qui permet à deux programmes logiciels de communiquer)</a:t>
            </a:r>
            <a:endParaRPr lang="fr-FR" sz="900" i="1" dirty="0"/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101647" y="4011514"/>
            <a:ext cx="8391374" cy="11079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fr-FR"/>
            </a:defPPr>
            <a:lvl1pPr marL="171450" indent="-171450">
              <a:buFont typeface="Wingdings" panose="05000000000000000000" pitchFamily="2" charset="2"/>
              <a:buChar char="ü"/>
              <a:defRPr sz="1200"/>
            </a:lvl1pPr>
          </a:lstStyle>
          <a:p>
            <a:r>
              <a:rPr lang="fr-FR" sz="1100" dirty="0"/>
              <a:t>Peu d’Administrateurs de Fonds indiquent utiliser des nouvelles technologies (autres que les API) sur leurs briques </a:t>
            </a:r>
            <a:r>
              <a:rPr lang="fr-FR" sz="1100" dirty="0" smtClean="0"/>
              <a:t>fonctionnelles. Les API sont cependant utilisées pour communiquer entre systèmes internes et pas encore entre clients</a:t>
            </a:r>
            <a:endParaRPr lang="fr-FR" sz="1100" dirty="0"/>
          </a:p>
          <a:p>
            <a:r>
              <a:rPr lang="fr-FR" sz="1100" dirty="0"/>
              <a:t>Ces nouvelles technologies semblent en effet ne pas pouvoir être intégrées facilement aux progiciels installés</a:t>
            </a:r>
          </a:p>
          <a:p>
            <a:r>
              <a:rPr lang="fr-FR" sz="1100" dirty="0"/>
              <a:t>Des RPA ont été mis en place  pour certaines activités, notamment les contrôles </a:t>
            </a:r>
            <a:endParaRPr lang="fr-FR" sz="1100" dirty="0" smtClean="0"/>
          </a:p>
          <a:p>
            <a:r>
              <a:rPr lang="fr-FR" sz="1100" dirty="0" smtClean="0"/>
              <a:t>Les seules nouvelles technologies utilisées par les administrateurs de fonds pour la production de leurs </a:t>
            </a:r>
            <a:r>
              <a:rPr lang="fr-FR" sz="1100" dirty="0" err="1" smtClean="0"/>
              <a:t>reporting</a:t>
            </a:r>
            <a:r>
              <a:rPr lang="fr-FR" sz="1100" dirty="0" smtClean="0"/>
              <a:t> sont le Cloud et le </a:t>
            </a:r>
            <a:r>
              <a:rPr lang="fr-FR" sz="1100" dirty="0" err="1"/>
              <a:t>B</a:t>
            </a:r>
            <a:r>
              <a:rPr lang="fr-FR" sz="1100" dirty="0" err="1" smtClean="0"/>
              <a:t>ig</a:t>
            </a:r>
            <a:r>
              <a:rPr lang="fr-FR" sz="1100" dirty="0" smtClean="0"/>
              <a:t> Data : mais leur usage reste peu répandu</a:t>
            </a:r>
            <a:endParaRPr lang="fr-FR" sz="1100" dirty="0"/>
          </a:p>
        </p:txBody>
      </p:sp>
      <p:sp>
        <p:nvSpPr>
          <p:cNvPr id="10" name="Espace réservé du numéro de diapositive 2"/>
          <p:cNvSpPr txBox="1">
            <a:spLocks/>
          </p:cNvSpPr>
          <p:nvPr/>
        </p:nvSpPr>
        <p:spPr>
          <a:xfrm>
            <a:off x="8604250" y="4803775"/>
            <a:ext cx="539750" cy="274638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994D9705-91C9-4D0E-9011-15AFBD16C5A8}" type="slidenum">
              <a:rPr lang="fr-FR" sz="1200" smtClean="0">
                <a:solidFill>
                  <a:prstClr val="white">
                    <a:lumMod val="50000"/>
                  </a:prst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pPr algn="ctr">
                <a:defRPr/>
              </a:pPr>
              <a:t>7</a:t>
            </a:fld>
            <a:endParaRPr lang="fr-FR" sz="1200" dirty="0">
              <a:solidFill>
                <a:prstClr val="white">
                  <a:lumMod val="50000"/>
                </a:prst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graphicFrame>
        <p:nvGraphicFramePr>
          <p:cNvPr id="11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8158871"/>
              </p:ext>
            </p:extLst>
          </p:nvPr>
        </p:nvGraphicFramePr>
        <p:xfrm>
          <a:off x="101647" y="945373"/>
          <a:ext cx="4725632" cy="3082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07504" y="848004"/>
            <a:ext cx="3573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Pas de nouvelles technologies              Robotique / RPA              IA</a:t>
            </a:r>
            <a:r>
              <a:rPr lang="fr-FR" sz="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  API*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5579092" y="843558"/>
            <a:ext cx="280811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Cloud            Pas de nouvelles technologies            </a:t>
            </a:r>
            <a:r>
              <a:rPr lang="fr-FR" sz="8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Big</a:t>
            </a:r>
            <a:r>
              <a:rPr lang="fr-FR" sz="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Data</a:t>
            </a:r>
            <a:endParaRPr lang="fr-FR" sz="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4688" y="921502"/>
            <a:ext cx="72000" cy="72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1749326" y="921502"/>
            <a:ext cx="72000" cy="72000"/>
          </a:xfrm>
          <a:prstGeom prst="rect">
            <a:avLst/>
          </a:prstGeom>
          <a:solidFill>
            <a:srgbClr val="006E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2760709" y="921502"/>
            <a:ext cx="72000" cy="72000"/>
          </a:xfrm>
          <a:prstGeom prst="rect">
            <a:avLst/>
          </a:prstGeom>
          <a:solidFill>
            <a:srgbClr val="E7BF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3173518" y="921502"/>
            <a:ext cx="72000" cy="72000"/>
          </a:xfrm>
          <a:prstGeom prst="rect">
            <a:avLst/>
          </a:prstGeom>
          <a:solidFill>
            <a:srgbClr val="3334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5780960" y="921502"/>
            <a:ext cx="72000" cy="72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6285016" y="921502"/>
            <a:ext cx="72000" cy="72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7802598" y="921502"/>
            <a:ext cx="72000" cy="72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867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78904" y="123478"/>
            <a:ext cx="7509520" cy="483884"/>
          </a:xfrm>
        </p:spPr>
        <p:txBody>
          <a:bodyPr/>
          <a:lstStyle/>
          <a:p>
            <a:r>
              <a:rPr lang="fr-FR" dirty="0" smtClean="0"/>
              <a:t>Intéressé(e) pour recevoir l’étude complète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Contactez-nous !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b="0" dirty="0" smtClean="0"/>
              <a:t>	</a:t>
            </a:r>
            <a:r>
              <a:rPr lang="fr-FR" b="0" dirty="0" smtClean="0">
                <a:hlinkClick r:id="rId3"/>
              </a:rPr>
              <a:t>contact@pericles-group.com</a:t>
            </a:r>
            <a:endParaRPr lang="fr-FR" b="0" dirty="0" smtClean="0"/>
          </a:p>
          <a:p>
            <a:pPr marL="0" indent="0">
              <a:buNone/>
            </a:pPr>
            <a:r>
              <a:rPr lang="fr-FR" dirty="0" smtClean="0"/>
              <a:t>	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b="0" dirty="0" smtClean="0"/>
              <a:t>01.42.94.04.01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D9705-91C9-4D0E-9011-15AFBD16C5A8}" type="slidenum">
              <a:rPr lang="fr-FR" smtClean="0">
                <a:solidFill>
                  <a:schemeClr val="bg1"/>
                </a:solidFill>
              </a:rPr>
              <a:pPr/>
              <a:t>8</a:t>
            </a:fld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1026" name="Picture 2" descr="Image associÃ©e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016" y="2067694"/>
            <a:ext cx="244624" cy="244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RÃ©sultat de recherche d'images pour &quot;icone tÃ©lÃ©phone&quot;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394" y="2774618"/>
            <a:ext cx="254980" cy="254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Espace réservé du texte 11"/>
          <p:cNvSpPr>
            <a:spLocks noGrp="1"/>
          </p:cNvSpPr>
          <p:nvPr>
            <p:ph type="body" sz="quarter" idx="15"/>
          </p:nvPr>
        </p:nvSpPr>
        <p:spPr>
          <a:xfrm>
            <a:off x="66902" y="62852"/>
            <a:ext cx="780596" cy="785364"/>
          </a:xfrm>
        </p:spPr>
        <p:txBody>
          <a:bodyPr anchor="ctr"/>
          <a:lstStyle/>
          <a:p>
            <a:r>
              <a:rPr lang="fr-FR" sz="2400" dirty="0" smtClean="0"/>
              <a:t>5</a:t>
            </a:r>
            <a:endParaRPr lang="fr-FR" sz="2400" dirty="0"/>
          </a:p>
        </p:txBody>
      </p:sp>
      <p:sp>
        <p:nvSpPr>
          <p:cNvPr id="8" name="Espace réservé du numéro de diapositive 2"/>
          <p:cNvSpPr txBox="1">
            <a:spLocks/>
          </p:cNvSpPr>
          <p:nvPr/>
        </p:nvSpPr>
        <p:spPr>
          <a:xfrm>
            <a:off x="8604448" y="4803998"/>
            <a:ext cx="539552" cy="273844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bg1">
                    <a:lumMod val="50000"/>
                  </a:schemeClr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494C186-2693-4352-AACF-88BBDC63BC56}" type="slidenum">
              <a:rPr lang="fr-FR" smtClean="0"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0993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/>
          <p:cNvSpPr>
            <a:spLocks noGrp="1"/>
          </p:cNvSpPr>
          <p:nvPr>
            <p:ph type="body" sz="quarter" idx="10"/>
          </p:nvPr>
        </p:nvSpPr>
        <p:spPr>
          <a:xfrm>
            <a:off x="2843808" y="2716213"/>
            <a:ext cx="3528391" cy="1079500"/>
          </a:xfrm>
        </p:spPr>
        <p:txBody>
          <a:bodyPr/>
          <a:lstStyle/>
          <a:p>
            <a:r>
              <a:rPr lang="fr-FR" dirty="0" smtClean="0"/>
              <a:t>Olivier BENICHOU, Senior Manager</a:t>
            </a:r>
          </a:p>
          <a:p>
            <a:r>
              <a:rPr lang="fr-FR" dirty="0" smtClean="0"/>
              <a:t>obenichou@pericles-group.com</a:t>
            </a:r>
          </a:p>
          <a:p>
            <a:endParaRPr lang="fr-FR" dirty="0" smtClean="0"/>
          </a:p>
          <a:p>
            <a:r>
              <a:rPr lang="fr-FR" dirty="0" smtClean="0"/>
              <a:t>Diane GUILLAUME, Manager</a:t>
            </a:r>
          </a:p>
          <a:p>
            <a:r>
              <a:rPr lang="fr-FR" dirty="0" smtClean="0"/>
              <a:t>dguillaume@pericles-group.com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613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Personnalisé 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3F3F3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8892</TotalTime>
  <Words>564</Words>
  <Application>Microsoft Office PowerPoint</Application>
  <PresentationFormat>Affichage à l'écran (16:9)</PresentationFormat>
  <Paragraphs>99</Paragraphs>
  <Slides>9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6" baseType="lpstr">
      <vt:lpstr>Arial</vt:lpstr>
      <vt:lpstr>Calibri</vt:lpstr>
      <vt:lpstr>Leelawadee</vt:lpstr>
      <vt:lpstr>Times New Roman</vt:lpstr>
      <vt:lpstr>Wingdings</vt:lpstr>
      <vt:lpstr>Wingdings 3</vt:lpstr>
      <vt:lpstr>Thème Office</vt:lpstr>
      <vt:lpstr>Présentation PowerPoint</vt:lpstr>
      <vt:lpstr>Le Club Valorisation</vt:lpstr>
      <vt:lpstr>Présentation PowerPoint</vt:lpstr>
      <vt:lpstr>Benchmark Juin 2019</vt:lpstr>
      <vt:lpstr>Age du SI sur les différentes briques </vt:lpstr>
      <vt:lpstr>Architecture du SI des Administrateurs de Fonds  </vt:lpstr>
      <vt:lpstr>Utilisation de nouvelles technologies </vt:lpstr>
      <vt:lpstr>Intéressé(e) pour recevoir l’étude complète ?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Amelie Fourre</dc:creator>
  <cp:lastModifiedBy>Saphir Chou</cp:lastModifiedBy>
  <cp:revision>407</cp:revision>
  <dcterms:created xsi:type="dcterms:W3CDTF">2017-04-04T15:01:44Z</dcterms:created>
  <dcterms:modified xsi:type="dcterms:W3CDTF">2019-08-07T15:24:25Z</dcterms:modified>
</cp:coreProperties>
</file>